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oper BT Bold" charset="1" panose="0208080404030B020404"/>
      <p:regular r:id="rId10"/>
    </p:embeddedFont>
    <p:embeddedFont>
      <p:font typeface="Cooper BT Bold Italics" charset="1" panose="0208080405030B090404"/>
      <p:regular r:id="rId11"/>
    </p:embeddedFont>
    <p:embeddedFont>
      <p:font typeface="Cooper BT Light" charset="1" panose="0208050304030B020404"/>
      <p:regular r:id="rId12"/>
    </p:embeddedFont>
    <p:embeddedFont>
      <p:font typeface="Cooper BT Light Italics" charset="1" panose="0208050304030B090404"/>
      <p:regular r:id="rId13"/>
    </p:embeddedFont>
    <p:embeddedFont>
      <p:font typeface="Cooper BT Medium" charset="1" panose="0208060305030B020404"/>
      <p:regular r:id="rId14"/>
    </p:embeddedFont>
    <p:embeddedFont>
      <p:font typeface="Cooper BT Medium Italics" charset="1" panose="0208060305030B090404"/>
      <p:regular r:id="rId15"/>
    </p:embeddedFont>
    <p:embeddedFont>
      <p:font typeface="Cooper BT Heavy" charset="1" panose="0208090404030B020404"/>
      <p:regular r:id="rId16"/>
    </p:embeddedFont>
    <p:embeddedFont>
      <p:font typeface="Cooper BT Heavy Italics" charset="1" panose="0208090405030B0904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Muli" charset="1" panose="00000500000000000000"/>
      <p:regular r:id="rId24"/>
    </p:embeddedFont>
    <p:embeddedFont>
      <p:font typeface="Muli Bold" charset="1" panose="00000800000000000000"/>
      <p:regular r:id="rId25"/>
    </p:embeddedFont>
    <p:embeddedFont>
      <p:font typeface="Muli Italics" charset="1" panose="00000500000000000000"/>
      <p:regular r:id="rId26"/>
    </p:embeddedFont>
    <p:embeddedFont>
      <p:font typeface="Muli Bold Italics" charset="1" panose="00000800000000000000"/>
      <p:regular r:id="rId27"/>
    </p:embeddedFont>
    <p:embeddedFont>
      <p:font typeface="Muli Extra-Light" charset="1" panose="00000300000000000000"/>
      <p:regular r:id="rId28"/>
    </p:embeddedFont>
    <p:embeddedFont>
      <p:font typeface="Muli Extra-Light Italics" charset="1" panose="00000300000000000000"/>
      <p:regular r:id="rId29"/>
    </p:embeddedFont>
    <p:embeddedFont>
      <p:font typeface="Muli Light" charset="1" panose="00000400000000000000"/>
      <p:regular r:id="rId30"/>
    </p:embeddedFont>
    <p:embeddedFont>
      <p:font typeface="Muli Light Italics" charset="1" panose="00000400000000000000"/>
      <p:regular r:id="rId31"/>
    </p:embeddedFont>
    <p:embeddedFont>
      <p:font typeface="Muli Semi-Bold" charset="1" panose="00000700000000000000"/>
      <p:regular r:id="rId32"/>
    </p:embeddedFont>
    <p:embeddedFont>
      <p:font typeface="Muli Semi-Bold Italics" charset="1" panose="00000700000000000000"/>
      <p:regular r:id="rId33"/>
    </p:embeddedFont>
    <p:embeddedFont>
      <p:font typeface="Muli Ultra-Bold" charset="1" panose="00000900000000000000"/>
      <p:regular r:id="rId34"/>
    </p:embeddedFont>
    <p:embeddedFont>
      <p:font typeface="Muli Ultra-Bold Italics" charset="1" panose="00000900000000000000"/>
      <p:regular r:id="rId35"/>
    </p:embeddedFont>
    <p:embeddedFont>
      <p:font typeface="Muli Heavy" charset="1" panose="00000A00000000000000"/>
      <p:regular r:id="rId36"/>
    </p:embeddedFont>
    <p:embeddedFont>
      <p:font typeface="Muli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notesMasters/notesMaster1.xml" Type="http://schemas.openxmlformats.org/officeDocument/2006/relationships/notesMaster"/><Relationship Id="rId6" Target="fonts/font6.fntdata" Type="http://schemas.openxmlformats.org/officeDocument/2006/relationships/font"/><Relationship Id="rId60" Target="theme/theme2.xml" Type="http://schemas.openxmlformats.org/officeDocument/2006/relationships/theme"/><Relationship Id="rId61" Target="notesSlides/notesSlide1.xml" Type="http://schemas.openxmlformats.org/officeDocument/2006/relationships/notesSlide"/><Relationship Id="rId62" Target="notesSlides/notesSlide2.xml" Type="http://schemas.openxmlformats.org/officeDocument/2006/relationships/notesSlide"/><Relationship Id="rId63" Target="notesSlides/notesSlide3.xml" Type="http://schemas.openxmlformats.org/officeDocument/2006/relationships/notesSlide"/><Relationship Id="rId64" Target="notesSlides/notesSlide4.xml" Type="http://schemas.openxmlformats.org/officeDocument/2006/relationships/notesSlide"/><Relationship Id="rId65" Target="notesSlides/notesSlide5.xml" Type="http://schemas.openxmlformats.org/officeDocument/2006/relationships/notesSlide"/><Relationship Id="rId66" Target="notesSlides/notesSlide6.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Describe each scenario that you considered briefly.</a:t>
            </a:r>
          </a:p>
          <a:p>
            <a:r>
              <a:rPr lang="en-US"/>
              <a:t>- If the chatbot replicates the current services that the retailer offers</a:t>
            </a:r>
          </a:p>
          <a:p>
            <a:r>
              <a:rPr lang="en-US"/>
              <a:t>from other online sources (e.g., web order, uber eats, etc.), mark</a:t>
            </a:r>
          </a:p>
          <a:p>
            <a:r>
              <a:rPr lang="en-US"/>
              <a:t>this as the replicated services.</a:t>
            </a:r>
          </a:p>
          <a:p>
            <a:r>
              <a:rPr lang="en-US"/>
              <a:t>- If you have suggested any additional services that retailers are not</a:t>
            </a:r>
          </a:p>
          <a:p>
            <a:r>
              <a:rPr lang="en-US"/>
              <a:t>offering, mark this scenario as the new scenario. </a:t>
            </a:r>
          </a:p>
          <a:p>
            <a:r>
              <a:rPr lang="en-US"/>
              <a:t>Include the</a:t>
            </a:r>
          </a:p>
          <a:p>
            <a:r>
              <a:rPr lang="en-US"/>
              <a:t>rationale for considering this scenario and how this scenario can</a:t>
            </a:r>
          </a:p>
          <a:p>
            <a:r>
              <a:rPr lang="en-US"/>
              <a:t>help users’ experience with the retailers.</a:t>
            </a:r>
          </a:p>
          <a:p>
            <a:r>
              <a:rPr lang="en-US"/>
              <a:t>[Note] If you have made the changes from your first group</a:t>
            </a:r>
          </a:p>
          <a:p>
            <a:r>
              <a:rPr lang="en-US"/>
              <a:t>assignment, describe how you changed the scenarios or what</a:t>
            </a:r>
          </a:p>
          <a:p>
            <a:r>
              <a:rPr lang="en-US"/>
              <a:t>scenario you have considered in the Appendix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Describe each scenario that you considered briefly.</a:t>
            </a:r>
          </a:p>
          <a:p>
            <a:r>
              <a:rPr lang="en-US"/>
              <a:t>- If the chatbot replicates the current services that the retailer offers</a:t>
            </a:r>
          </a:p>
          <a:p>
            <a:r>
              <a:rPr lang="en-US"/>
              <a:t>from other online sources (e.g., web order, uber eats, etc.), mark</a:t>
            </a:r>
          </a:p>
          <a:p>
            <a:r>
              <a:rPr lang="en-US"/>
              <a:t>this as the replicated services.</a:t>
            </a:r>
          </a:p>
          <a:p>
            <a:r>
              <a:rPr lang="en-US"/>
              <a:t>- If you have suggested any additional services that retailers are not</a:t>
            </a:r>
          </a:p>
          <a:p>
            <a:r>
              <a:rPr lang="en-US"/>
              <a:t>offering, mark this scenario as the new scenario. Include the</a:t>
            </a:r>
          </a:p>
          <a:p>
            <a:r>
              <a:rPr lang="en-US"/>
              <a:t>rationale for considering this scenario and how this scenario can</a:t>
            </a:r>
          </a:p>
          <a:p>
            <a:r>
              <a:rPr lang="en-US"/>
              <a:t>help users’ experience with the retailers.</a:t>
            </a:r>
          </a:p>
          <a:p>
            <a:r>
              <a:rPr lang="en-US"/>
              <a:t>[Note] If you have made the changes from your first group</a:t>
            </a:r>
          </a:p>
          <a:p>
            <a:r>
              <a:rPr lang="en-US"/>
              <a:t>assignment, describe how you changed the scenarios or what</a:t>
            </a:r>
          </a:p>
          <a:p>
            <a:r>
              <a:rPr lang="en-US"/>
              <a:t>scenario you have considered in the Appendix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Describe each scenario that you considered briefly.</a:t>
            </a:r>
          </a:p>
          <a:p>
            <a:r>
              <a:rPr lang="en-US"/>
              <a:t>- If the chatbot replicates the current services that the retailer offers</a:t>
            </a:r>
          </a:p>
          <a:p>
            <a:r>
              <a:rPr lang="en-US"/>
              <a:t>from other online sources (e.g., web order, uber eats, etc.), mark</a:t>
            </a:r>
          </a:p>
          <a:p>
            <a:r>
              <a:rPr lang="en-US"/>
              <a:t>this as the replicated services.</a:t>
            </a:r>
          </a:p>
          <a:p>
            <a:r>
              <a:rPr lang="en-US"/>
              <a:t>- If you have suggested any additional services that retailers are not</a:t>
            </a:r>
          </a:p>
          <a:p>
            <a:r>
              <a:rPr lang="en-US"/>
              <a:t>offering, mark this scenario as the new scenario. Include the</a:t>
            </a:r>
          </a:p>
          <a:p>
            <a:r>
              <a:rPr lang="en-US"/>
              <a:t>rationale for considering this scenario and how this scenario can</a:t>
            </a:r>
          </a:p>
          <a:p>
            <a:r>
              <a:rPr lang="en-US"/>
              <a:t>help users’ experience with the retailers.</a:t>
            </a:r>
          </a:p>
          <a:p>
            <a:r>
              <a:rPr lang="en-US"/>
              <a:t>[Note] If you have made the changes from your first group</a:t>
            </a:r>
          </a:p>
          <a:p>
            <a:r>
              <a:rPr lang="en-US"/>
              <a:t>assignment, describe how you changed the scenarios or what</a:t>
            </a:r>
          </a:p>
          <a:p>
            <a:r>
              <a:rPr lang="en-US"/>
              <a:t>scenario you have considered in the Appendix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Describe each scenario that you considered briefly.</a:t>
            </a:r>
          </a:p>
          <a:p>
            <a:r>
              <a:rPr lang="en-US"/>
              <a:t>- If the chatbot replicates the current services that the retailer offers</a:t>
            </a:r>
          </a:p>
          <a:p>
            <a:r>
              <a:rPr lang="en-US"/>
              <a:t>from other online sources (e.g., web order, uber eats, etc.), mark</a:t>
            </a:r>
          </a:p>
          <a:p>
            <a:r>
              <a:rPr lang="en-US"/>
              <a:t>this as the replicated services.</a:t>
            </a:r>
          </a:p>
          <a:p>
            <a:r>
              <a:rPr lang="en-US"/>
              <a:t>- If you have suggested any additional services that retailers are not</a:t>
            </a:r>
          </a:p>
          <a:p>
            <a:r>
              <a:rPr lang="en-US"/>
              <a:t>offering, mark this scenario as the new scenario. Include the</a:t>
            </a:r>
          </a:p>
          <a:p>
            <a:r>
              <a:rPr lang="en-US"/>
              <a:t>rationale for considering this scenario and how this scenario can</a:t>
            </a:r>
          </a:p>
          <a:p>
            <a:r>
              <a:rPr lang="en-US"/>
              <a:t>help users’ experience with the retailers.</a:t>
            </a:r>
          </a:p>
          <a:p>
            <a:r>
              <a:rPr lang="en-US"/>
              <a:t>[Note] If you have made the changes from your first group</a:t>
            </a:r>
          </a:p>
          <a:p>
            <a:r>
              <a:rPr lang="en-US"/>
              <a:t>assignment, describe how you changed the scenarios or what</a:t>
            </a:r>
          </a:p>
          <a:p>
            <a:r>
              <a:rPr lang="en-US"/>
              <a:t>scenario you have considered in the Appendix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Suggest how you would like to integrate analytics Python libraries or API. </a:t>
            </a:r>
          </a:p>
          <a:p>
            <a:r>
              <a:rPr lang="en-US"/>
              <a:t>- Include the rationale for why the libraries are useful for the retailer’s service.</a:t>
            </a:r>
          </a:p>
          <a:p>
            <a:r>
              <a:rPr lang="en-US"/>
              <a:t> - Future suggestions for the code extension (e.g., additional python libraries). </a:t>
            </a:r>
          </a:p>
          <a:p>
            <a:r>
              <a:rPr lang="en-US"/>
              <a:t>You don’t need to write the code. You can share your idea and the proper python library. - Be creative!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Suggest how you would like to integrate analytics Python libraries or API. </a:t>
            </a:r>
          </a:p>
          <a:p>
            <a:r>
              <a:rPr lang="en-US"/>
              <a:t>- Include the rationale for why the libraries are useful for the retailer’s service.</a:t>
            </a:r>
          </a:p>
          <a:p>
            <a:r>
              <a:rPr lang="en-US"/>
              <a:t> - Future suggestions for the code extension (e.g., additional python libraries). </a:t>
            </a:r>
          </a:p>
          <a:p>
            <a:r>
              <a:rPr lang="en-US"/>
              <a:t>You don’t need to write the code. You can share your idea and the proper python library. - Be creative!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9.png" Type="http://schemas.openxmlformats.org/officeDocument/2006/relationships/image"/><Relationship Id="rId4"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TextBox 2" id="2"/>
          <p:cNvSpPr txBox="true"/>
          <p:nvPr/>
        </p:nvSpPr>
        <p:spPr>
          <a:xfrm rot="0">
            <a:off x="819005" y="360710"/>
            <a:ext cx="11820774" cy="5781675"/>
          </a:xfrm>
          <a:prstGeom prst="rect">
            <a:avLst/>
          </a:prstGeom>
        </p:spPr>
        <p:txBody>
          <a:bodyPr anchor="t" rtlCol="false" tIns="0" lIns="0" bIns="0" rIns="0">
            <a:spAutoFit/>
          </a:bodyPr>
          <a:lstStyle/>
          <a:p>
            <a:pPr algn="ctr">
              <a:lnSpc>
                <a:spcPts val="11061"/>
              </a:lnSpc>
            </a:pPr>
            <a:r>
              <a:rPr lang="en-US" sz="9218">
                <a:solidFill>
                  <a:srgbClr val="0D3330"/>
                </a:solidFill>
                <a:latin typeface="Cooper BT"/>
              </a:rPr>
              <a:t>WellBot -Well.ca's </a:t>
            </a:r>
          </a:p>
          <a:p>
            <a:pPr algn="ctr">
              <a:lnSpc>
                <a:spcPts val="11061"/>
              </a:lnSpc>
            </a:pPr>
            <a:r>
              <a:rPr lang="en-US" sz="9218">
                <a:solidFill>
                  <a:srgbClr val="0D3330"/>
                </a:solidFill>
                <a:latin typeface="Cooper BT"/>
              </a:rPr>
              <a:t>Pharmacy Chatbot:</a:t>
            </a:r>
          </a:p>
          <a:p>
            <a:pPr algn="ctr">
              <a:lnSpc>
                <a:spcPts val="11061"/>
              </a:lnSpc>
            </a:pPr>
            <a:r>
              <a:rPr lang="en-US" sz="9218">
                <a:solidFill>
                  <a:srgbClr val="0D3330"/>
                </a:solidFill>
                <a:latin typeface="Cooper BT"/>
              </a:rPr>
              <a:t>Final Report </a:t>
            </a:r>
          </a:p>
          <a:p>
            <a:pPr algn="ctr">
              <a:lnSpc>
                <a:spcPts val="12501"/>
              </a:lnSpc>
            </a:pPr>
          </a:p>
        </p:txBody>
      </p:sp>
      <p:sp>
        <p:nvSpPr>
          <p:cNvPr name="Freeform 3" id="3"/>
          <p:cNvSpPr/>
          <p:nvPr/>
        </p:nvSpPr>
        <p:spPr>
          <a:xfrm flipH="false" flipV="false" rot="0">
            <a:off x="12884837" y="1271530"/>
            <a:ext cx="9831082" cy="9741709"/>
          </a:xfrm>
          <a:custGeom>
            <a:avLst/>
            <a:gdLst/>
            <a:ahLst/>
            <a:cxnLst/>
            <a:rect r="r" b="b" t="t" l="l"/>
            <a:pathLst>
              <a:path h="9741709" w="9831082">
                <a:moveTo>
                  <a:pt x="0" y="0"/>
                </a:moveTo>
                <a:lnTo>
                  <a:pt x="9831082" y="0"/>
                </a:lnTo>
                <a:lnTo>
                  <a:pt x="9831082" y="9741709"/>
                </a:lnTo>
                <a:lnTo>
                  <a:pt x="0" y="9741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372855" y="4451225"/>
            <a:ext cx="4343748" cy="4343748"/>
          </a:xfrm>
          <a:custGeom>
            <a:avLst/>
            <a:gdLst/>
            <a:ahLst/>
            <a:cxnLst/>
            <a:rect r="r" b="b" t="t" l="l"/>
            <a:pathLst>
              <a:path h="4343748" w="4343748">
                <a:moveTo>
                  <a:pt x="0" y="0"/>
                </a:moveTo>
                <a:lnTo>
                  <a:pt x="4343748" y="0"/>
                </a:lnTo>
                <a:lnTo>
                  <a:pt x="4343748" y="4343748"/>
                </a:lnTo>
                <a:lnTo>
                  <a:pt x="0" y="4343748"/>
                </a:lnTo>
                <a:lnTo>
                  <a:pt x="0" y="0"/>
                </a:lnTo>
                <a:close/>
              </a:path>
            </a:pathLst>
          </a:custGeom>
          <a:blipFill>
            <a:blip r:embed="rId4"/>
            <a:stretch>
              <a:fillRect l="0" t="0" r="0" b="0"/>
            </a:stretch>
          </a:blipFill>
        </p:spPr>
      </p:sp>
      <p:sp>
        <p:nvSpPr>
          <p:cNvPr name="TextBox 5" id="5"/>
          <p:cNvSpPr txBox="true"/>
          <p:nvPr/>
        </p:nvSpPr>
        <p:spPr>
          <a:xfrm rot="0">
            <a:off x="885256" y="8709248"/>
            <a:ext cx="11754523" cy="1055559"/>
          </a:xfrm>
          <a:prstGeom prst="rect">
            <a:avLst/>
          </a:prstGeom>
        </p:spPr>
        <p:txBody>
          <a:bodyPr anchor="t" rtlCol="false" tIns="0" lIns="0" bIns="0" rIns="0">
            <a:spAutoFit/>
          </a:bodyPr>
          <a:lstStyle/>
          <a:p>
            <a:pPr>
              <a:lnSpc>
                <a:spcPts val="3974"/>
              </a:lnSpc>
            </a:pPr>
            <a:r>
              <a:rPr lang="en-US" sz="2564">
                <a:solidFill>
                  <a:srgbClr val="0D3330"/>
                </a:solidFill>
                <a:latin typeface="Cooper BT Light"/>
              </a:rPr>
              <a:t>Date: August 21 2023</a:t>
            </a:r>
          </a:p>
          <a:p>
            <a:pPr>
              <a:lnSpc>
                <a:spcPts val="4781"/>
              </a:lnSpc>
            </a:pPr>
            <a:r>
              <a:rPr lang="en-US" sz="3084">
                <a:solidFill>
                  <a:srgbClr val="0D3330"/>
                </a:solidFill>
                <a:latin typeface="Cooper BT Light"/>
              </a:rPr>
              <a:t>Prepared by: Aasna Shah, Mahrukh Shamas, Rodrigo Castro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10250811" y="3270998"/>
            <a:ext cx="7581508" cy="5332755"/>
          </a:xfrm>
          <a:custGeom>
            <a:avLst/>
            <a:gdLst/>
            <a:ahLst/>
            <a:cxnLst/>
            <a:rect r="r" b="b" t="t" l="l"/>
            <a:pathLst>
              <a:path h="5332755" w="7581508">
                <a:moveTo>
                  <a:pt x="0" y="0"/>
                </a:moveTo>
                <a:lnTo>
                  <a:pt x="7581508" y="0"/>
                </a:lnTo>
                <a:lnTo>
                  <a:pt x="7581508" y="5332755"/>
                </a:lnTo>
                <a:lnTo>
                  <a:pt x="0" y="5332755"/>
                </a:lnTo>
                <a:lnTo>
                  <a:pt x="0" y="0"/>
                </a:lnTo>
                <a:close/>
              </a:path>
            </a:pathLst>
          </a:custGeom>
          <a:blipFill>
            <a:blip r:embed="rId2"/>
            <a:stretch>
              <a:fillRect l="0" t="0" r="0" b="0"/>
            </a:stretch>
          </a:blipFill>
        </p:spPr>
      </p:sp>
      <p:sp>
        <p:nvSpPr>
          <p:cNvPr name="TextBox 3" id="3"/>
          <p:cNvSpPr txBox="true"/>
          <p:nvPr/>
        </p:nvSpPr>
        <p:spPr>
          <a:xfrm rot="0">
            <a:off x="1028700" y="1028700"/>
            <a:ext cx="16230600" cy="800100"/>
          </a:xfrm>
          <a:prstGeom prst="rect">
            <a:avLst/>
          </a:prstGeom>
        </p:spPr>
        <p:txBody>
          <a:bodyPr anchor="t" rtlCol="false" tIns="0" lIns="0" bIns="0" rIns="0">
            <a:spAutoFit/>
          </a:bodyPr>
          <a:lstStyle/>
          <a:p>
            <a:pPr algn="ctr">
              <a:lnSpc>
                <a:spcPts val="6359"/>
              </a:lnSpc>
            </a:pPr>
            <a:r>
              <a:rPr lang="en-US" sz="5299">
                <a:solidFill>
                  <a:srgbClr val="0D3330"/>
                </a:solidFill>
                <a:latin typeface="Cooper BT Light"/>
              </a:rPr>
              <a:t>Scenario 2 - Presciption Management</a:t>
            </a:r>
          </a:p>
        </p:txBody>
      </p:sp>
      <p:sp>
        <p:nvSpPr>
          <p:cNvPr name="TextBox 4" id="4"/>
          <p:cNvSpPr txBox="true"/>
          <p:nvPr/>
        </p:nvSpPr>
        <p:spPr>
          <a:xfrm rot="0">
            <a:off x="798530" y="1948180"/>
            <a:ext cx="6159230" cy="580390"/>
          </a:xfrm>
          <a:prstGeom prst="rect">
            <a:avLst/>
          </a:prstGeom>
        </p:spPr>
        <p:txBody>
          <a:bodyPr anchor="t" rtlCol="false" tIns="0" lIns="0" bIns="0" rIns="0">
            <a:spAutoFit/>
          </a:bodyPr>
          <a:lstStyle/>
          <a:p>
            <a:pPr>
              <a:lnSpc>
                <a:spcPts val="4759"/>
              </a:lnSpc>
            </a:pPr>
            <a:r>
              <a:rPr lang="en-US" sz="3399">
                <a:solidFill>
                  <a:srgbClr val="0D3330"/>
                </a:solidFill>
                <a:latin typeface="Canva Sans Bold"/>
              </a:rPr>
              <a:t>Order Status</a:t>
            </a:r>
          </a:p>
        </p:txBody>
      </p:sp>
      <p:sp>
        <p:nvSpPr>
          <p:cNvPr name="TextBox 5" id="5"/>
          <p:cNvSpPr txBox="true"/>
          <p:nvPr/>
        </p:nvSpPr>
        <p:spPr>
          <a:xfrm rot="0">
            <a:off x="607523" y="2705100"/>
            <a:ext cx="9218642" cy="7581900"/>
          </a:xfrm>
          <a:prstGeom prst="rect">
            <a:avLst/>
          </a:prstGeom>
        </p:spPr>
        <p:txBody>
          <a:bodyPr anchor="t" rtlCol="false" tIns="0" lIns="0" bIns="0" rIns="0">
            <a:spAutoFit/>
          </a:bodyPr>
          <a:lstStyle/>
          <a:p>
            <a:pPr algn="just" marL="604532" indent="-302266" lvl="1">
              <a:lnSpc>
                <a:spcPts val="3360"/>
              </a:lnSpc>
              <a:buFont typeface="Arial"/>
              <a:buChar char="•"/>
            </a:pPr>
            <a:r>
              <a:rPr lang="en-US" sz="2800">
                <a:solidFill>
                  <a:srgbClr val="0D3330"/>
                </a:solidFill>
                <a:latin typeface="Cooper BT Bold"/>
              </a:rPr>
              <a:t>Description</a:t>
            </a:r>
            <a:r>
              <a:rPr lang="en-US" sz="2800">
                <a:solidFill>
                  <a:srgbClr val="0D3330"/>
                </a:solidFill>
                <a:latin typeface="Cooper BT"/>
              </a:rPr>
              <a:t>: Customers are asked to enter their prescription number, which already exists in the </a:t>
            </a:r>
            <a:r>
              <a:rPr lang="en-US" sz="2800">
                <a:solidFill>
                  <a:srgbClr val="0D3330"/>
                </a:solidFill>
                <a:latin typeface="Cooper BT Bold"/>
              </a:rPr>
              <a:t>prescription dictionary</a:t>
            </a:r>
            <a:r>
              <a:rPr lang="en-US" sz="2800">
                <a:solidFill>
                  <a:srgbClr val="0D3330"/>
                </a:solidFill>
                <a:latin typeface="Cooper BT"/>
              </a:rPr>
              <a:t> and </a:t>
            </a:r>
            <a:r>
              <a:rPr lang="en-US" sz="2800">
                <a:solidFill>
                  <a:srgbClr val="0D3330"/>
                </a:solidFill>
                <a:latin typeface="Cooper BT Bold"/>
              </a:rPr>
              <a:t>JSON file</a:t>
            </a:r>
            <a:r>
              <a:rPr lang="en-US" sz="2800">
                <a:solidFill>
                  <a:srgbClr val="0D3330"/>
                </a:solidFill>
                <a:latin typeface="Cooper BT"/>
              </a:rPr>
              <a:t>, for the status of their delivery. WellBot matches the prescription number to its corresponding order status, such as 'Pending Delivery'. However, if the status is 'Canceled', 'On Hold', or 'Rescheduled', WellBot recommends contacting the call center for further assistance.</a:t>
            </a:r>
          </a:p>
          <a:p>
            <a:pPr algn="just" marL="604532" indent="-302266" lvl="1">
              <a:lnSpc>
                <a:spcPts val="3360"/>
              </a:lnSpc>
              <a:buFont typeface="Arial"/>
              <a:buChar char="•"/>
            </a:pPr>
            <a:r>
              <a:rPr lang="en-US" sz="2800">
                <a:solidFill>
                  <a:srgbClr val="0D3330"/>
                </a:solidFill>
                <a:latin typeface="Cooper BT"/>
              </a:rPr>
              <a:t>This is a replicated service from Well.ca.</a:t>
            </a:r>
          </a:p>
          <a:p>
            <a:pPr algn="just" marL="604532" indent="-302266" lvl="1">
              <a:lnSpc>
                <a:spcPts val="3360"/>
              </a:lnSpc>
              <a:buFont typeface="Arial"/>
              <a:buChar char="•"/>
            </a:pPr>
            <a:r>
              <a:rPr lang="en-US" sz="2800">
                <a:solidFill>
                  <a:srgbClr val="0D3330"/>
                </a:solidFill>
                <a:latin typeface="Cooper BT Bold"/>
              </a:rPr>
              <a:t>Rationale</a:t>
            </a:r>
            <a:r>
              <a:rPr lang="en-US" sz="2800">
                <a:solidFill>
                  <a:srgbClr val="0D3330"/>
                </a:solidFill>
                <a:latin typeface="Cooper BT"/>
              </a:rPr>
              <a:t>: Providing the delivery status of orders  enables customers to know whether their order has been cancelled or is currently in transit.</a:t>
            </a:r>
          </a:p>
          <a:p>
            <a:pPr algn="just" marL="604532" indent="-302266" lvl="1">
              <a:lnSpc>
                <a:spcPts val="3360"/>
              </a:lnSpc>
              <a:buFont typeface="Arial"/>
              <a:buChar char="•"/>
            </a:pPr>
            <a:r>
              <a:rPr lang="en-US" sz="2800">
                <a:solidFill>
                  <a:srgbClr val="0D3330"/>
                </a:solidFill>
                <a:latin typeface="Cooper BT Bold"/>
              </a:rPr>
              <a:t>Enhancement</a:t>
            </a:r>
            <a:r>
              <a:rPr lang="en-US" sz="2800">
                <a:solidFill>
                  <a:srgbClr val="0D3330"/>
                </a:solidFill>
                <a:latin typeface="Cooper BT"/>
              </a:rPr>
              <a:t>: Enables customers to easily check an order status without the need to contact the call center, reducing response times and improving customer service.</a:t>
            </a:r>
          </a:p>
          <a:p>
            <a:pPr algn="just">
              <a:lnSpc>
                <a:spcPts val="336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10519301" y="1778530"/>
            <a:ext cx="7260189" cy="2303275"/>
          </a:xfrm>
          <a:custGeom>
            <a:avLst/>
            <a:gdLst/>
            <a:ahLst/>
            <a:cxnLst/>
            <a:rect r="r" b="b" t="t" l="l"/>
            <a:pathLst>
              <a:path h="2303275" w="7260189">
                <a:moveTo>
                  <a:pt x="0" y="0"/>
                </a:moveTo>
                <a:lnTo>
                  <a:pt x="7260188" y="0"/>
                </a:lnTo>
                <a:lnTo>
                  <a:pt x="7260188" y="2303276"/>
                </a:lnTo>
                <a:lnTo>
                  <a:pt x="0" y="2303276"/>
                </a:lnTo>
                <a:lnTo>
                  <a:pt x="0" y="0"/>
                </a:lnTo>
                <a:close/>
              </a:path>
            </a:pathLst>
          </a:custGeom>
          <a:blipFill>
            <a:blip r:embed="rId3"/>
            <a:stretch>
              <a:fillRect l="0" t="-120896" r="0" b="0"/>
            </a:stretch>
          </a:blipFill>
        </p:spPr>
      </p:sp>
      <p:sp>
        <p:nvSpPr>
          <p:cNvPr name="Freeform 3" id="3"/>
          <p:cNvSpPr/>
          <p:nvPr/>
        </p:nvSpPr>
        <p:spPr>
          <a:xfrm flipH="false" flipV="false" rot="0">
            <a:off x="10519301" y="4434231"/>
            <a:ext cx="7260189" cy="3235082"/>
          </a:xfrm>
          <a:custGeom>
            <a:avLst/>
            <a:gdLst/>
            <a:ahLst/>
            <a:cxnLst/>
            <a:rect r="r" b="b" t="t" l="l"/>
            <a:pathLst>
              <a:path h="3235082" w="7260189">
                <a:moveTo>
                  <a:pt x="0" y="0"/>
                </a:moveTo>
                <a:lnTo>
                  <a:pt x="7260188" y="0"/>
                </a:lnTo>
                <a:lnTo>
                  <a:pt x="7260188" y="3235081"/>
                </a:lnTo>
                <a:lnTo>
                  <a:pt x="0" y="3235081"/>
                </a:lnTo>
                <a:lnTo>
                  <a:pt x="0" y="0"/>
                </a:lnTo>
                <a:close/>
              </a:path>
            </a:pathLst>
          </a:custGeom>
          <a:blipFill>
            <a:blip r:embed="rId4"/>
            <a:stretch>
              <a:fillRect l="-3577" t="0" r="0" b="0"/>
            </a:stretch>
          </a:blipFill>
        </p:spPr>
      </p:sp>
      <p:sp>
        <p:nvSpPr>
          <p:cNvPr name="Freeform 4" id="4"/>
          <p:cNvSpPr/>
          <p:nvPr/>
        </p:nvSpPr>
        <p:spPr>
          <a:xfrm flipH="false" flipV="false" rot="0">
            <a:off x="12373351" y="7041379"/>
            <a:ext cx="5265661" cy="2838973"/>
          </a:xfrm>
          <a:custGeom>
            <a:avLst/>
            <a:gdLst/>
            <a:ahLst/>
            <a:cxnLst/>
            <a:rect r="r" b="b" t="t" l="l"/>
            <a:pathLst>
              <a:path h="2838973" w="5265661">
                <a:moveTo>
                  <a:pt x="0" y="0"/>
                </a:moveTo>
                <a:lnTo>
                  <a:pt x="5265660" y="0"/>
                </a:lnTo>
                <a:lnTo>
                  <a:pt x="5265660" y="2838973"/>
                </a:lnTo>
                <a:lnTo>
                  <a:pt x="0" y="2838973"/>
                </a:lnTo>
                <a:lnTo>
                  <a:pt x="0" y="0"/>
                </a:lnTo>
                <a:close/>
              </a:path>
            </a:pathLst>
          </a:custGeom>
          <a:blipFill>
            <a:blip r:embed="rId5"/>
            <a:stretch>
              <a:fillRect l="-1443" t="0" r="-2667" b="0"/>
            </a:stretch>
          </a:blipFill>
        </p:spPr>
      </p:sp>
      <p:sp>
        <p:nvSpPr>
          <p:cNvPr name="TextBox 5" id="5"/>
          <p:cNvSpPr txBox="true"/>
          <p:nvPr/>
        </p:nvSpPr>
        <p:spPr>
          <a:xfrm rot="0">
            <a:off x="2801925" y="626005"/>
            <a:ext cx="12684151" cy="800100"/>
          </a:xfrm>
          <a:prstGeom prst="rect">
            <a:avLst/>
          </a:prstGeom>
        </p:spPr>
        <p:txBody>
          <a:bodyPr anchor="t" rtlCol="false" tIns="0" lIns="0" bIns="0" rIns="0">
            <a:spAutoFit/>
          </a:bodyPr>
          <a:lstStyle/>
          <a:p>
            <a:pPr>
              <a:lnSpc>
                <a:spcPts val="6359"/>
              </a:lnSpc>
            </a:pPr>
            <a:r>
              <a:rPr lang="en-US" sz="5299">
                <a:solidFill>
                  <a:srgbClr val="0D3330"/>
                </a:solidFill>
                <a:latin typeface="Cooper BT Light"/>
              </a:rPr>
              <a:t>Scenario 3 - Medication Information Index </a:t>
            </a:r>
          </a:p>
        </p:txBody>
      </p:sp>
      <p:sp>
        <p:nvSpPr>
          <p:cNvPr name="TextBox 6" id="6"/>
          <p:cNvSpPr txBox="true"/>
          <p:nvPr/>
        </p:nvSpPr>
        <p:spPr>
          <a:xfrm rot="0">
            <a:off x="306442" y="1461933"/>
            <a:ext cx="4426493" cy="566520"/>
          </a:xfrm>
          <a:prstGeom prst="rect">
            <a:avLst/>
          </a:prstGeom>
        </p:spPr>
        <p:txBody>
          <a:bodyPr anchor="t" rtlCol="false" tIns="0" lIns="0" bIns="0" rIns="0">
            <a:spAutoFit/>
          </a:bodyPr>
          <a:lstStyle/>
          <a:p>
            <a:pPr algn="ctr">
              <a:lnSpc>
                <a:spcPts val="4631"/>
              </a:lnSpc>
            </a:pPr>
            <a:r>
              <a:rPr lang="en-US" sz="3308">
                <a:solidFill>
                  <a:srgbClr val="0D3330"/>
                </a:solidFill>
                <a:latin typeface="Canva Sans Bold"/>
              </a:rPr>
              <a:t>Dosage Information</a:t>
            </a:r>
          </a:p>
        </p:txBody>
      </p:sp>
      <p:sp>
        <p:nvSpPr>
          <p:cNvPr name="TextBox 7" id="7"/>
          <p:cNvSpPr txBox="true"/>
          <p:nvPr/>
        </p:nvSpPr>
        <p:spPr>
          <a:xfrm rot="0">
            <a:off x="306442" y="2262727"/>
            <a:ext cx="9937122" cy="7296785"/>
          </a:xfrm>
          <a:prstGeom prst="rect">
            <a:avLst/>
          </a:prstGeom>
        </p:spPr>
        <p:txBody>
          <a:bodyPr anchor="t" rtlCol="false" tIns="0" lIns="0" bIns="0" rIns="0">
            <a:spAutoFit/>
          </a:bodyPr>
          <a:lstStyle/>
          <a:p>
            <a:pPr marL="561339" indent="-280669" lvl="1">
              <a:lnSpc>
                <a:spcPts val="3639"/>
              </a:lnSpc>
              <a:buFont typeface="Arial"/>
              <a:buChar char="•"/>
            </a:pPr>
            <a:r>
              <a:rPr lang="en-US" sz="2599">
                <a:solidFill>
                  <a:srgbClr val="0D3330"/>
                </a:solidFill>
                <a:latin typeface="Cooper BT Bold"/>
              </a:rPr>
              <a:t>Description:</a:t>
            </a:r>
            <a:r>
              <a:rPr lang="en-US" sz="2599">
                <a:solidFill>
                  <a:srgbClr val="0D3330"/>
                </a:solidFill>
                <a:latin typeface="Cooper BT Light"/>
              </a:rPr>
              <a:t> The dosage information tab works by pulling dosing and administration information about the drug inputted by the user from the Open FDA API.</a:t>
            </a:r>
          </a:p>
          <a:p>
            <a:pPr marL="561339" indent="-280669" lvl="1">
              <a:lnSpc>
                <a:spcPts val="3639"/>
              </a:lnSpc>
              <a:buFont typeface="Arial"/>
              <a:buChar char="•"/>
            </a:pPr>
            <a:r>
              <a:rPr lang="en-US" sz="2599">
                <a:solidFill>
                  <a:srgbClr val="0D3330"/>
                </a:solidFill>
                <a:latin typeface="Cooper BT Light"/>
              </a:rPr>
              <a:t>This section is based on the drug database tab available on Well.ca Pharmacy. This is replicated by providing the user with information about the drug of their choice through the API.</a:t>
            </a:r>
          </a:p>
          <a:p>
            <a:pPr marL="561339" indent="-280669" lvl="1">
              <a:lnSpc>
                <a:spcPts val="3639"/>
              </a:lnSpc>
              <a:buFont typeface="Arial"/>
              <a:buChar char="•"/>
            </a:pPr>
            <a:r>
              <a:rPr lang="en-US" sz="2599">
                <a:solidFill>
                  <a:srgbClr val="0D3330"/>
                </a:solidFill>
                <a:latin typeface="Cooper BT Bold"/>
              </a:rPr>
              <a:t>Rationale: </a:t>
            </a:r>
            <a:r>
              <a:rPr lang="en-US" sz="2599">
                <a:solidFill>
                  <a:srgbClr val="0D3330"/>
                </a:solidFill>
                <a:latin typeface="Cooper BT Light"/>
              </a:rPr>
              <a:t>Allows users easy access to information about a drug of their choice to reduce the need for Well.ca pharmacy staff to answer common medication-related queries.  It is also a great educational tool and enhances patient safety by ensuring that patients take the correct medication dosage. </a:t>
            </a:r>
          </a:p>
          <a:p>
            <a:pPr marL="561339" indent="-280669" lvl="1">
              <a:lnSpc>
                <a:spcPts val="3639"/>
              </a:lnSpc>
              <a:buFont typeface="Arial"/>
              <a:buChar char="•"/>
            </a:pPr>
            <a:r>
              <a:rPr lang="en-US" sz="2599">
                <a:solidFill>
                  <a:srgbClr val="0D3330"/>
                </a:solidFill>
                <a:latin typeface="Cooper BT Bold"/>
              </a:rPr>
              <a:t>Enhancement: </a:t>
            </a:r>
            <a:r>
              <a:rPr lang="en-US" sz="2599">
                <a:solidFill>
                  <a:srgbClr val="0D3330"/>
                </a:solidFill>
                <a:latin typeface="Cooper BT Light"/>
              </a:rPr>
              <a:t> Users can benefit from the chatbot's quick responses about a particular drug of interest,  rather than reading through the drug database dictionary on Well.ca to find dosing information for a  particular drug or contacting the Well.ca pharmacy.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10779835" y="2942752"/>
            <a:ext cx="6053534" cy="529200"/>
          </a:xfrm>
          <a:custGeom>
            <a:avLst/>
            <a:gdLst/>
            <a:ahLst/>
            <a:cxnLst/>
            <a:rect r="r" b="b" t="t" l="l"/>
            <a:pathLst>
              <a:path h="529200" w="6053534">
                <a:moveTo>
                  <a:pt x="0" y="0"/>
                </a:moveTo>
                <a:lnTo>
                  <a:pt x="6053534" y="0"/>
                </a:lnTo>
                <a:lnTo>
                  <a:pt x="6053534" y="529201"/>
                </a:lnTo>
                <a:lnTo>
                  <a:pt x="0" y="529201"/>
                </a:lnTo>
                <a:lnTo>
                  <a:pt x="0" y="0"/>
                </a:lnTo>
                <a:close/>
              </a:path>
            </a:pathLst>
          </a:custGeom>
          <a:blipFill>
            <a:blip r:embed="rId3"/>
            <a:stretch>
              <a:fillRect l="0" t="0" r="0" b="0"/>
            </a:stretch>
          </a:blipFill>
        </p:spPr>
      </p:sp>
      <p:sp>
        <p:nvSpPr>
          <p:cNvPr name="Freeform 3" id="3"/>
          <p:cNvSpPr/>
          <p:nvPr/>
        </p:nvSpPr>
        <p:spPr>
          <a:xfrm flipH="false" flipV="false" rot="0">
            <a:off x="10527672" y="3995275"/>
            <a:ext cx="7408049" cy="1812403"/>
          </a:xfrm>
          <a:custGeom>
            <a:avLst/>
            <a:gdLst/>
            <a:ahLst/>
            <a:cxnLst/>
            <a:rect r="r" b="b" t="t" l="l"/>
            <a:pathLst>
              <a:path h="1812403" w="7408049">
                <a:moveTo>
                  <a:pt x="0" y="0"/>
                </a:moveTo>
                <a:lnTo>
                  <a:pt x="7408049" y="0"/>
                </a:lnTo>
                <a:lnTo>
                  <a:pt x="7408049" y="1812403"/>
                </a:lnTo>
                <a:lnTo>
                  <a:pt x="0" y="1812403"/>
                </a:lnTo>
                <a:lnTo>
                  <a:pt x="0" y="0"/>
                </a:lnTo>
                <a:close/>
              </a:path>
            </a:pathLst>
          </a:custGeom>
          <a:blipFill>
            <a:blip r:embed="rId4"/>
            <a:stretch>
              <a:fillRect l="0" t="0" r="-22996" b="0"/>
            </a:stretch>
          </a:blipFill>
        </p:spPr>
      </p:sp>
      <p:sp>
        <p:nvSpPr>
          <p:cNvPr name="Freeform 4" id="4"/>
          <p:cNvSpPr/>
          <p:nvPr/>
        </p:nvSpPr>
        <p:spPr>
          <a:xfrm flipH="false" flipV="false" rot="0">
            <a:off x="12542825" y="6682905"/>
            <a:ext cx="3377742" cy="2360197"/>
          </a:xfrm>
          <a:custGeom>
            <a:avLst/>
            <a:gdLst/>
            <a:ahLst/>
            <a:cxnLst/>
            <a:rect r="r" b="b" t="t" l="l"/>
            <a:pathLst>
              <a:path h="2360197" w="3377742">
                <a:moveTo>
                  <a:pt x="0" y="0"/>
                </a:moveTo>
                <a:lnTo>
                  <a:pt x="3377742" y="0"/>
                </a:lnTo>
                <a:lnTo>
                  <a:pt x="3377742" y="2360197"/>
                </a:lnTo>
                <a:lnTo>
                  <a:pt x="0" y="2360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445598" y="858170"/>
            <a:ext cx="12684151" cy="800100"/>
          </a:xfrm>
          <a:prstGeom prst="rect">
            <a:avLst/>
          </a:prstGeom>
        </p:spPr>
        <p:txBody>
          <a:bodyPr anchor="t" rtlCol="false" tIns="0" lIns="0" bIns="0" rIns="0">
            <a:spAutoFit/>
          </a:bodyPr>
          <a:lstStyle/>
          <a:p>
            <a:pPr>
              <a:lnSpc>
                <a:spcPts val="6359"/>
              </a:lnSpc>
            </a:pPr>
            <a:r>
              <a:rPr lang="en-US" sz="5299">
                <a:solidFill>
                  <a:srgbClr val="0D3330"/>
                </a:solidFill>
                <a:latin typeface="Cooper BT Light"/>
              </a:rPr>
              <a:t>Scenario 3 - Medication Information Index </a:t>
            </a:r>
          </a:p>
        </p:txBody>
      </p:sp>
      <p:sp>
        <p:nvSpPr>
          <p:cNvPr name="TextBox 6" id="6"/>
          <p:cNvSpPr txBox="true"/>
          <p:nvPr/>
        </p:nvSpPr>
        <p:spPr>
          <a:xfrm rot="0">
            <a:off x="170938" y="1886361"/>
            <a:ext cx="4549320" cy="580390"/>
          </a:xfrm>
          <a:prstGeom prst="rect">
            <a:avLst/>
          </a:prstGeom>
        </p:spPr>
        <p:txBody>
          <a:bodyPr anchor="t" rtlCol="false" tIns="0" lIns="0" bIns="0" rIns="0">
            <a:spAutoFit/>
          </a:bodyPr>
          <a:lstStyle/>
          <a:p>
            <a:pPr algn="ctr">
              <a:lnSpc>
                <a:spcPts val="4759"/>
              </a:lnSpc>
            </a:pPr>
            <a:r>
              <a:rPr lang="en-US" sz="3399">
                <a:solidFill>
                  <a:srgbClr val="0D3330"/>
                </a:solidFill>
                <a:latin typeface="Canva Sans Bold"/>
              </a:rPr>
              <a:t> Allergy Information</a:t>
            </a:r>
          </a:p>
        </p:txBody>
      </p:sp>
      <p:sp>
        <p:nvSpPr>
          <p:cNvPr name="TextBox 7" id="7"/>
          <p:cNvSpPr txBox="true"/>
          <p:nvPr/>
        </p:nvSpPr>
        <p:spPr>
          <a:xfrm rot="0">
            <a:off x="377775" y="2704876"/>
            <a:ext cx="10149896" cy="71577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D3330"/>
                </a:solidFill>
                <a:latin typeface="Cooper BT Bold"/>
              </a:rPr>
              <a:t>Description: </a:t>
            </a:r>
            <a:r>
              <a:rPr lang="en-US" sz="2700">
                <a:solidFill>
                  <a:srgbClr val="0D3330"/>
                </a:solidFill>
                <a:latin typeface="Cooper BT Light"/>
              </a:rPr>
              <a:t>Allergy information of drugs is provided as part of the drug database section on Well.ca Pharmacy, so it is a replicated but more streamlined service.</a:t>
            </a:r>
          </a:p>
          <a:p>
            <a:pPr marL="582930" indent="-291465" lvl="1">
              <a:lnSpc>
                <a:spcPts val="3779"/>
              </a:lnSpc>
              <a:buFont typeface="Arial"/>
              <a:buChar char="•"/>
            </a:pPr>
            <a:r>
              <a:rPr lang="en-US" sz="2700">
                <a:solidFill>
                  <a:srgbClr val="0D3330"/>
                </a:solidFill>
                <a:latin typeface="Cooper BT Light"/>
              </a:rPr>
              <a:t>This section is based on the drug database tab available on Well.ca Pharmacy. This is replicated by providing the user with information about the drug of their choice through the API.</a:t>
            </a:r>
          </a:p>
          <a:p>
            <a:pPr marL="582930" indent="-291465" lvl="1">
              <a:lnSpc>
                <a:spcPts val="3779"/>
              </a:lnSpc>
              <a:buFont typeface="Arial"/>
              <a:buChar char="•"/>
            </a:pPr>
            <a:r>
              <a:rPr lang="en-US" sz="2700">
                <a:solidFill>
                  <a:srgbClr val="0D3330"/>
                </a:solidFill>
                <a:latin typeface="Cooper BT Bold"/>
              </a:rPr>
              <a:t>Rationale:</a:t>
            </a:r>
            <a:r>
              <a:rPr lang="en-US" sz="2700">
                <a:solidFill>
                  <a:srgbClr val="0D3330"/>
                </a:solidFill>
                <a:latin typeface="Cooper BT Light"/>
              </a:rPr>
              <a:t> Providing allergy information is crucial for any pharmacy to ensure patient safety, reduce liability and educate patients. Providing this information on a chatbot also gives patients more accessible access to drug allergy information, reducing the need for patients to contact their pharmacies for information.  </a:t>
            </a:r>
          </a:p>
          <a:p>
            <a:pPr marL="582930" indent="-291465" lvl="1">
              <a:lnSpc>
                <a:spcPts val="3779"/>
              </a:lnSpc>
              <a:buFont typeface="Arial"/>
              <a:buChar char="•"/>
            </a:pPr>
            <a:r>
              <a:rPr lang="en-US" sz="2700">
                <a:solidFill>
                  <a:srgbClr val="0D3330"/>
                </a:solidFill>
                <a:latin typeface="Cooper BT Bold"/>
              </a:rPr>
              <a:t>Enhancements</a:t>
            </a:r>
            <a:r>
              <a:rPr lang="en-US" sz="2700">
                <a:solidFill>
                  <a:srgbClr val="0D3330"/>
                </a:solidFill>
                <a:latin typeface="Cooper BT Light"/>
              </a:rPr>
              <a:t>:  Reduces the time patients may spend looking through the drug database on Well.ca for information about their particular drug of interest.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10820518" y="4815406"/>
            <a:ext cx="7243659" cy="3287038"/>
          </a:xfrm>
          <a:custGeom>
            <a:avLst/>
            <a:gdLst/>
            <a:ahLst/>
            <a:cxnLst/>
            <a:rect r="r" b="b" t="t" l="l"/>
            <a:pathLst>
              <a:path h="3287038" w="7243659">
                <a:moveTo>
                  <a:pt x="0" y="0"/>
                </a:moveTo>
                <a:lnTo>
                  <a:pt x="7243659" y="0"/>
                </a:lnTo>
                <a:lnTo>
                  <a:pt x="7243659" y="3287038"/>
                </a:lnTo>
                <a:lnTo>
                  <a:pt x="0" y="3287038"/>
                </a:lnTo>
                <a:lnTo>
                  <a:pt x="0" y="0"/>
                </a:lnTo>
                <a:close/>
              </a:path>
            </a:pathLst>
          </a:custGeom>
          <a:blipFill>
            <a:blip r:embed="rId3"/>
            <a:stretch>
              <a:fillRect l="0" t="0" r="0" b="0"/>
            </a:stretch>
          </a:blipFill>
        </p:spPr>
      </p:sp>
      <p:sp>
        <p:nvSpPr>
          <p:cNvPr name="Freeform 3" id="3"/>
          <p:cNvSpPr/>
          <p:nvPr/>
        </p:nvSpPr>
        <p:spPr>
          <a:xfrm flipH="false" flipV="false" rot="0">
            <a:off x="11075485" y="3428585"/>
            <a:ext cx="6733724" cy="925198"/>
          </a:xfrm>
          <a:custGeom>
            <a:avLst/>
            <a:gdLst/>
            <a:ahLst/>
            <a:cxnLst/>
            <a:rect r="r" b="b" t="t" l="l"/>
            <a:pathLst>
              <a:path h="925198" w="6733724">
                <a:moveTo>
                  <a:pt x="0" y="0"/>
                </a:moveTo>
                <a:lnTo>
                  <a:pt x="6733724" y="0"/>
                </a:lnTo>
                <a:lnTo>
                  <a:pt x="6733724" y="925198"/>
                </a:lnTo>
                <a:lnTo>
                  <a:pt x="0" y="925198"/>
                </a:lnTo>
                <a:lnTo>
                  <a:pt x="0" y="0"/>
                </a:lnTo>
                <a:close/>
              </a:path>
            </a:pathLst>
          </a:custGeom>
          <a:blipFill>
            <a:blip r:embed="rId4"/>
            <a:stretch>
              <a:fillRect l="0" t="0" r="0" b="0"/>
            </a:stretch>
          </a:blipFill>
        </p:spPr>
      </p:sp>
      <p:sp>
        <p:nvSpPr>
          <p:cNvPr name="TextBox 4" id="4"/>
          <p:cNvSpPr txBox="true"/>
          <p:nvPr/>
        </p:nvSpPr>
        <p:spPr>
          <a:xfrm rot="0">
            <a:off x="2801925" y="628650"/>
            <a:ext cx="12684151" cy="800100"/>
          </a:xfrm>
          <a:prstGeom prst="rect">
            <a:avLst/>
          </a:prstGeom>
        </p:spPr>
        <p:txBody>
          <a:bodyPr anchor="t" rtlCol="false" tIns="0" lIns="0" bIns="0" rIns="0">
            <a:spAutoFit/>
          </a:bodyPr>
          <a:lstStyle/>
          <a:p>
            <a:pPr>
              <a:lnSpc>
                <a:spcPts val="6359"/>
              </a:lnSpc>
            </a:pPr>
            <a:r>
              <a:rPr lang="en-US" sz="5299">
                <a:solidFill>
                  <a:srgbClr val="0D3330"/>
                </a:solidFill>
                <a:latin typeface="Cooper BT Light"/>
              </a:rPr>
              <a:t>Scenario 3 - Medication Information Index </a:t>
            </a:r>
          </a:p>
        </p:txBody>
      </p:sp>
      <p:sp>
        <p:nvSpPr>
          <p:cNvPr name="TextBox 5" id="5"/>
          <p:cNvSpPr txBox="true"/>
          <p:nvPr/>
        </p:nvSpPr>
        <p:spPr>
          <a:xfrm rot="0">
            <a:off x="415654" y="1733347"/>
            <a:ext cx="7164494" cy="580390"/>
          </a:xfrm>
          <a:prstGeom prst="rect">
            <a:avLst/>
          </a:prstGeom>
        </p:spPr>
        <p:txBody>
          <a:bodyPr anchor="t" rtlCol="false" tIns="0" lIns="0" bIns="0" rIns="0">
            <a:spAutoFit/>
          </a:bodyPr>
          <a:lstStyle/>
          <a:p>
            <a:pPr algn="ctr">
              <a:lnSpc>
                <a:spcPts val="4759"/>
              </a:lnSpc>
            </a:pPr>
            <a:r>
              <a:rPr lang="en-US" sz="3399">
                <a:solidFill>
                  <a:srgbClr val="0D3330"/>
                </a:solidFill>
                <a:latin typeface="Canva Sans Bold"/>
              </a:rPr>
              <a:t> General Information/Interactions</a:t>
            </a:r>
          </a:p>
        </p:txBody>
      </p:sp>
      <p:sp>
        <p:nvSpPr>
          <p:cNvPr name="TextBox 6" id="6"/>
          <p:cNvSpPr txBox="true"/>
          <p:nvPr/>
        </p:nvSpPr>
        <p:spPr>
          <a:xfrm rot="0">
            <a:off x="415654" y="2627859"/>
            <a:ext cx="10149896" cy="6681470"/>
          </a:xfrm>
          <a:prstGeom prst="rect">
            <a:avLst/>
          </a:prstGeom>
        </p:spPr>
        <p:txBody>
          <a:bodyPr anchor="t" rtlCol="false" tIns="0" lIns="0" bIns="0" rIns="0">
            <a:spAutoFit/>
          </a:bodyPr>
          <a:lstStyle/>
          <a:p>
            <a:pPr marL="582928" indent="-291464" lvl="1">
              <a:lnSpc>
                <a:spcPts val="3779"/>
              </a:lnSpc>
              <a:buFont typeface="Arial"/>
              <a:buChar char="•"/>
            </a:pPr>
            <a:r>
              <a:rPr lang="en-US" sz="2699">
                <a:solidFill>
                  <a:srgbClr val="0D3330"/>
                </a:solidFill>
                <a:latin typeface="Cooper BT Bold"/>
              </a:rPr>
              <a:t>Description:  </a:t>
            </a:r>
            <a:r>
              <a:rPr lang="en-US" sz="2699">
                <a:solidFill>
                  <a:srgbClr val="0D3330"/>
                </a:solidFill>
                <a:latin typeface="Cooper BT Light"/>
              </a:rPr>
              <a:t>General information and interactions of drugs are provided as part of the drug database section on Well.ca Pharmacy, so it is a replicated but more streamlined service.</a:t>
            </a:r>
          </a:p>
          <a:p>
            <a:pPr marL="582928" indent="-291464" lvl="1">
              <a:lnSpc>
                <a:spcPts val="3779"/>
              </a:lnSpc>
              <a:buFont typeface="Arial"/>
              <a:buChar char="•"/>
            </a:pPr>
            <a:r>
              <a:rPr lang="en-US" sz="2699">
                <a:solidFill>
                  <a:srgbClr val="0D3330"/>
                </a:solidFill>
                <a:latin typeface="Cooper BT Light"/>
              </a:rPr>
              <a:t>This section is based on the drug database tab available on Well.ca Pharmacy. This is replicated by providing the user with information about the drug of their choice through the API.</a:t>
            </a:r>
          </a:p>
          <a:p>
            <a:pPr marL="582928" indent="-291464" lvl="1">
              <a:lnSpc>
                <a:spcPts val="3779"/>
              </a:lnSpc>
              <a:buFont typeface="Arial"/>
              <a:buChar char="•"/>
            </a:pPr>
            <a:r>
              <a:rPr lang="en-US" sz="2699">
                <a:solidFill>
                  <a:srgbClr val="0D3330"/>
                </a:solidFill>
                <a:latin typeface="Cooper BT Bold"/>
              </a:rPr>
              <a:t>Rationale:</a:t>
            </a:r>
            <a:r>
              <a:rPr lang="en-US" sz="2699">
                <a:solidFill>
                  <a:srgbClr val="0D3330"/>
                </a:solidFill>
                <a:latin typeface="Cooper BT Light"/>
              </a:rPr>
              <a:t> Providing general information and information about interactions is crucial for any pharmacy to ensure patient safety, reduce liability and educate patients. Providing this information on a chatbot also gives patients more accessible access to drug information and instant response. </a:t>
            </a:r>
          </a:p>
          <a:p>
            <a:pPr marL="582928" indent="-291464" lvl="1">
              <a:lnSpc>
                <a:spcPts val="3779"/>
              </a:lnSpc>
              <a:buFont typeface="Arial"/>
              <a:buChar char="•"/>
            </a:pPr>
            <a:r>
              <a:rPr lang="en-US" sz="2699">
                <a:solidFill>
                  <a:srgbClr val="0D3330"/>
                </a:solidFill>
                <a:latin typeface="Cooper BT Bold"/>
              </a:rPr>
              <a:t>Enhancement</a:t>
            </a:r>
            <a:r>
              <a:rPr lang="en-US" sz="2699">
                <a:solidFill>
                  <a:srgbClr val="0D3330"/>
                </a:solidFill>
                <a:latin typeface="Cooper BT Light"/>
              </a:rPr>
              <a:t>:  Reduces the time patients may spend looking through the drug database on Well.ca for information about their particular drug of interest.   </a:t>
            </a:r>
          </a:p>
        </p:txBody>
      </p:sp>
      <p:sp>
        <p:nvSpPr>
          <p:cNvPr name="TextBox 7" id="7"/>
          <p:cNvSpPr txBox="true"/>
          <p:nvPr/>
        </p:nvSpPr>
        <p:spPr>
          <a:xfrm rot="0">
            <a:off x="11075485" y="8232215"/>
            <a:ext cx="7018841" cy="349249"/>
          </a:xfrm>
          <a:prstGeom prst="rect">
            <a:avLst/>
          </a:prstGeom>
        </p:spPr>
        <p:txBody>
          <a:bodyPr anchor="t" rtlCol="false" tIns="0" lIns="0" bIns="0" rIns="0">
            <a:spAutoFit/>
          </a:bodyPr>
          <a:lstStyle/>
          <a:p>
            <a:pPr algn="ctr">
              <a:lnSpc>
                <a:spcPts val="2800"/>
              </a:lnSpc>
            </a:pPr>
            <a:r>
              <a:rPr lang="en-US" sz="2000">
                <a:solidFill>
                  <a:srgbClr val="0D3330"/>
                </a:solidFill>
                <a:latin typeface="Canva Sans Bold"/>
              </a:rPr>
              <a:t>From Well.Ca Drug Database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10997462" y="5391058"/>
            <a:ext cx="6479465" cy="2939207"/>
          </a:xfrm>
          <a:custGeom>
            <a:avLst/>
            <a:gdLst/>
            <a:ahLst/>
            <a:cxnLst/>
            <a:rect r="r" b="b" t="t" l="l"/>
            <a:pathLst>
              <a:path h="2939207" w="6479465">
                <a:moveTo>
                  <a:pt x="0" y="0"/>
                </a:moveTo>
                <a:lnTo>
                  <a:pt x="6479465" y="0"/>
                </a:lnTo>
                <a:lnTo>
                  <a:pt x="6479465" y="2939206"/>
                </a:lnTo>
                <a:lnTo>
                  <a:pt x="0" y="2939206"/>
                </a:lnTo>
                <a:lnTo>
                  <a:pt x="0" y="0"/>
                </a:lnTo>
                <a:close/>
              </a:path>
            </a:pathLst>
          </a:custGeom>
          <a:blipFill>
            <a:blip r:embed="rId3"/>
            <a:stretch>
              <a:fillRect l="0" t="0" r="0" b="0"/>
            </a:stretch>
          </a:blipFill>
        </p:spPr>
      </p:sp>
      <p:sp>
        <p:nvSpPr>
          <p:cNvPr name="Freeform 3" id="3"/>
          <p:cNvSpPr/>
          <p:nvPr/>
        </p:nvSpPr>
        <p:spPr>
          <a:xfrm flipH="false" flipV="false" rot="0">
            <a:off x="10997462" y="3084098"/>
            <a:ext cx="6261838" cy="1506859"/>
          </a:xfrm>
          <a:custGeom>
            <a:avLst/>
            <a:gdLst/>
            <a:ahLst/>
            <a:cxnLst/>
            <a:rect r="r" b="b" t="t" l="l"/>
            <a:pathLst>
              <a:path h="1506859" w="6261838">
                <a:moveTo>
                  <a:pt x="0" y="0"/>
                </a:moveTo>
                <a:lnTo>
                  <a:pt x="6261838" y="0"/>
                </a:lnTo>
                <a:lnTo>
                  <a:pt x="6261838" y="1506860"/>
                </a:lnTo>
                <a:lnTo>
                  <a:pt x="0" y="1506860"/>
                </a:lnTo>
                <a:lnTo>
                  <a:pt x="0" y="0"/>
                </a:lnTo>
                <a:close/>
              </a:path>
            </a:pathLst>
          </a:custGeom>
          <a:blipFill>
            <a:blip r:embed="rId4"/>
            <a:stretch>
              <a:fillRect l="0" t="0" r="0" b="0"/>
            </a:stretch>
          </a:blipFill>
        </p:spPr>
      </p:sp>
      <p:sp>
        <p:nvSpPr>
          <p:cNvPr name="TextBox 4" id="4"/>
          <p:cNvSpPr txBox="true"/>
          <p:nvPr/>
        </p:nvSpPr>
        <p:spPr>
          <a:xfrm rot="0">
            <a:off x="3425216" y="940754"/>
            <a:ext cx="11903121" cy="800100"/>
          </a:xfrm>
          <a:prstGeom prst="rect">
            <a:avLst/>
          </a:prstGeom>
        </p:spPr>
        <p:txBody>
          <a:bodyPr anchor="t" rtlCol="false" tIns="0" lIns="0" bIns="0" rIns="0">
            <a:spAutoFit/>
          </a:bodyPr>
          <a:lstStyle/>
          <a:p>
            <a:pPr>
              <a:lnSpc>
                <a:spcPts val="6359"/>
              </a:lnSpc>
            </a:pPr>
            <a:r>
              <a:rPr lang="en-US" sz="5299">
                <a:solidFill>
                  <a:srgbClr val="0D3330"/>
                </a:solidFill>
                <a:latin typeface="Cooper BT Light"/>
              </a:rPr>
              <a:t>Scenario 4 - Feedback/Improvement </a:t>
            </a:r>
          </a:p>
        </p:txBody>
      </p:sp>
      <p:sp>
        <p:nvSpPr>
          <p:cNvPr name="TextBox 5" id="5"/>
          <p:cNvSpPr txBox="true"/>
          <p:nvPr/>
        </p:nvSpPr>
        <p:spPr>
          <a:xfrm rot="0">
            <a:off x="218991" y="2133125"/>
            <a:ext cx="5497187" cy="580390"/>
          </a:xfrm>
          <a:prstGeom prst="rect">
            <a:avLst/>
          </a:prstGeom>
        </p:spPr>
        <p:txBody>
          <a:bodyPr anchor="t" rtlCol="false" tIns="0" lIns="0" bIns="0" rIns="0">
            <a:spAutoFit/>
          </a:bodyPr>
          <a:lstStyle/>
          <a:p>
            <a:pPr algn="ctr">
              <a:lnSpc>
                <a:spcPts val="4759"/>
              </a:lnSpc>
            </a:pPr>
            <a:r>
              <a:rPr lang="en-US" sz="3399">
                <a:solidFill>
                  <a:srgbClr val="0D3330"/>
                </a:solidFill>
                <a:latin typeface="Canva Sans Bold"/>
              </a:rPr>
              <a:t>Need Further Assistance </a:t>
            </a:r>
          </a:p>
        </p:txBody>
      </p:sp>
      <p:sp>
        <p:nvSpPr>
          <p:cNvPr name="TextBox 6" id="6"/>
          <p:cNvSpPr txBox="true"/>
          <p:nvPr/>
        </p:nvSpPr>
        <p:spPr>
          <a:xfrm rot="0">
            <a:off x="218991" y="3115310"/>
            <a:ext cx="10477591" cy="59296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3330"/>
                </a:solidFill>
                <a:latin typeface="Cooper BT Bold"/>
              </a:rPr>
              <a:t>Description:</a:t>
            </a:r>
            <a:r>
              <a:rPr lang="en-US" sz="2800">
                <a:solidFill>
                  <a:srgbClr val="0D3330"/>
                </a:solidFill>
                <a:latin typeface="Cooper BT Light"/>
              </a:rPr>
              <a:t> This section of the feedback/improvement scenario is modelled after the contact us page and provides users with the ability to access the phone number and email to contact Well.ca pharmacy for further assistance.</a:t>
            </a:r>
          </a:p>
          <a:p>
            <a:pPr marL="604523" indent="-302261" lvl="1">
              <a:lnSpc>
                <a:spcPts val="3920"/>
              </a:lnSpc>
              <a:buFont typeface="Arial"/>
              <a:buChar char="•"/>
            </a:pPr>
            <a:r>
              <a:rPr lang="en-US" sz="2800">
                <a:solidFill>
                  <a:srgbClr val="0D3330"/>
                </a:solidFill>
                <a:latin typeface="Cooper BT Light"/>
              </a:rPr>
              <a:t>This is a replicated service from Well.ca</a:t>
            </a:r>
          </a:p>
          <a:p>
            <a:pPr marL="604523" indent="-302261" lvl="1">
              <a:lnSpc>
                <a:spcPts val="3920"/>
              </a:lnSpc>
              <a:buFont typeface="Arial"/>
              <a:buChar char="•"/>
            </a:pPr>
            <a:r>
              <a:rPr lang="en-US" sz="2800">
                <a:solidFill>
                  <a:srgbClr val="0D3330"/>
                </a:solidFill>
                <a:latin typeface="Cooper BT Bold"/>
              </a:rPr>
              <a:t>Rationale:  </a:t>
            </a:r>
            <a:r>
              <a:rPr lang="en-US" sz="2800">
                <a:solidFill>
                  <a:srgbClr val="0D3330"/>
                </a:solidFill>
                <a:latin typeface="Cooper BT Light"/>
              </a:rPr>
              <a:t>This feature is important if patients need help with more complex queries beyond the chatbot's capabilities. Users of the chatbot may also encounter tech issues that need to be resolved.</a:t>
            </a:r>
          </a:p>
          <a:p>
            <a:pPr marL="604523" indent="-302261" lvl="1">
              <a:lnSpc>
                <a:spcPts val="3920"/>
              </a:lnSpc>
              <a:buFont typeface="Arial"/>
              <a:buChar char="•"/>
            </a:pPr>
            <a:r>
              <a:rPr lang="en-US" sz="2800">
                <a:solidFill>
                  <a:srgbClr val="0D3330"/>
                </a:solidFill>
                <a:latin typeface="Cooper BT Bold"/>
              </a:rPr>
              <a:t>Enhancement: </a:t>
            </a:r>
            <a:r>
              <a:rPr lang="en-US" sz="2800">
                <a:solidFill>
                  <a:srgbClr val="0D3330"/>
                </a:solidFill>
                <a:latin typeface="Cooper BT Light"/>
              </a:rPr>
              <a:t>Rather than scouring Well.ca webpages for contact info, this information is quickly and readily available through the chatbot.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9783974" y="3105947"/>
            <a:ext cx="7659433" cy="960719"/>
          </a:xfrm>
          <a:custGeom>
            <a:avLst/>
            <a:gdLst/>
            <a:ahLst/>
            <a:cxnLst/>
            <a:rect r="r" b="b" t="t" l="l"/>
            <a:pathLst>
              <a:path h="960719" w="7659433">
                <a:moveTo>
                  <a:pt x="0" y="0"/>
                </a:moveTo>
                <a:lnTo>
                  <a:pt x="7659433" y="0"/>
                </a:lnTo>
                <a:lnTo>
                  <a:pt x="7659433" y="960719"/>
                </a:lnTo>
                <a:lnTo>
                  <a:pt x="0" y="960719"/>
                </a:lnTo>
                <a:lnTo>
                  <a:pt x="0" y="0"/>
                </a:lnTo>
                <a:close/>
              </a:path>
            </a:pathLst>
          </a:custGeom>
          <a:blipFill>
            <a:blip r:embed="rId2"/>
            <a:stretch>
              <a:fillRect l="0" t="0" r="0" b="0"/>
            </a:stretch>
          </a:blipFill>
        </p:spPr>
      </p:sp>
      <p:sp>
        <p:nvSpPr>
          <p:cNvPr name="TextBox 3" id="3"/>
          <p:cNvSpPr txBox="true"/>
          <p:nvPr/>
        </p:nvSpPr>
        <p:spPr>
          <a:xfrm rot="0">
            <a:off x="3192440" y="1482521"/>
            <a:ext cx="11903121" cy="800100"/>
          </a:xfrm>
          <a:prstGeom prst="rect">
            <a:avLst/>
          </a:prstGeom>
        </p:spPr>
        <p:txBody>
          <a:bodyPr anchor="t" rtlCol="false" tIns="0" lIns="0" bIns="0" rIns="0">
            <a:spAutoFit/>
          </a:bodyPr>
          <a:lstStyle/>
          <a:p>
            <a:pPr>
              <a:lnSpc>
                <a:spcPts val="6359"/>
              </a:lnSpc>
            </a:pPr>
            <a:r>
              <a:rPr lang="en-US" sz="5299">
                <a:solidFill>
                  <a:srgbClr val="0D3330"/>
                </a:solidFill>
                <a:latin typeface="Cooper BT Light"/>
              </a:rPr>
              <a:t>Scenario 4 - Feedback/Improvement </a:t>
            </a:r>
          </a:p>
        </p:txBody>
      </p:sp>
      <p:sp>
        <p:nvSpPr>
          <p:cNvPr name="TextBox 4" id="4"/>
          <p:cNvSpPr txBox="true"/>
          <p:nvPr/>
        </p:nvSpPr>
        <p:spPr>
          <a:xfrm rot="0">
            <a:off x="222634" y="2525557"/>
            <a:ext cx="5497187" cy="580390"/>
          </a:xfrm>
          <a:prstGeom prst="rect">
            <a:avLst/>
          </a:prstGeom>
        </p:spPr>
        <p:txBody>
          <a:bodyPr anchor="t" rtlCol="false" tIns="0" lIns="0" bIns="0" rIns="0">
            <a:spAutoFit/>
          </a:bodyPr>
          <a:lstStyle/>
          <a:p>
            <a:pPr algn="ctr">
              <a:lnSpc>
                <a:spcPts val="4759"/>
              </a:lnSpc>
            </a:pPr>
            <a:r>
              <a:rPr lang="en-US" sz="3399">
                <a:solidFill>
                  <a:srgbClr val="0D3330"/>
                </a:solidFill>
                <a:latin typeface="Canva Sans Bold"/>
              </a:rPr>
              <a:t>Rate Our Service (1 to 10)</a:t>
            </a:r>
          </a:p>
        </p:txBody>
      </p:sp>
      <p:sp>
        <p:nvSpPr>
          <p:cNvPr name="TextBox 5" id="5"/>
          <p:cNvSpPr txBox="true"/>
          <p:nvPr/>
        </p:nvSpPr>
        <p:spPr>
          <a:xfrm rot="0">
            <a:off x="443846" y="3363122"/>
            <a:ext cx="8879366" cy="585851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3330"/>
                </a:solidFill>
                <a:latin typeface="Cooper BT Bold"/>
              </a:rPr>
              <a:t>Description: </a:t>
            </a:r>
            <a:r>
              <a:rPr lang="en-US" sz="2800">
                <a:solidFill>
                  <a:srgbClr val="0D3330"/>
                </a:solidFill>
                <a:latin typeface="Cooper BT Light"/>
              </a:rPr>
              <a:t>Users can choose to rate the chatbot from 1-10, and this information is stored in a JSON file for further analysis. </a:t>
            </a:r>
          </a:p>
          <a:p>
            <a:pPr marL="604523" indent="-302261" lvl="1">
              <a:lnSpc>
                <a:spcPts val="3920"/>
              </a:lnSpc>
              <a:buFont typeface="Arial"/>
              <a:buChar char="•"/>
            </a:pPr>
            <a:r>
              <a:rPr lang="en-US" sz="2800">
                <a:solidFill>
                  <a:srgbClr val="0D3330"/>
                </a:solidFill>
                <a:latin typeface="Cooper BT Light"/>
              </a:rPr>
              <a:t>There is no rating service on Well.ca and thus this in tandem with the user reviews would be the only way for Well.ca to understand how users feel about their service</a:t>
            </a:r>
          </a:p>
          <a:p>
            <a:pPr marL="604523" indent="-302261" lvl="1">
              <a:lnSpc>
                <a:spcPts val="3920"/>
              </a:lnSpc>
              <a:buFont typeface="Arial"/>
              <a:buChar char="•"/>
            </a:pPr>
            <a:r>
              <a:rPr lang="en-US" sz="2800">
                <a:solidFill>
                  <a:srgbClr val="0D3330"/>
                </a:solidFill>
                <a:latin typeface="Cooper BT Bold"/>
              </a:rPr>
              <a:t>Rationale: </a:t>
            </a:r>
            <a:r>
              <a:rPr lang="en-US" sz="2800">
                <a:solidFill>
                  <a:srgbClr val="0D3330"/>
                </a:solidFill>
                <a:latin typeface="Cooper BT Light"/>
              </a:rPr>
              <a:t>The business can use the chatbot ratings from the JSON file to generate an average rating to gauge the users' sentiment. A lower rating indicates room for improvement and vice versa. </a:t>
            </a:r>
          </a:p>
          <a:p>
            <a:pPr>
              <a:lnSpc>
                <a:spcPts val="3360"/>
              </a:lnSpc>
            </a:pPr>
          </a:p>
        </p:txBody>
      </p:sp>
      <p:sp>
        <p:nvSpPr>
          <p:cNvPr name="Freeform 6" id="6"/>
          <p:cNvSpPr/>
          <p:nvPr/>
        </p:nvSpPr>
        <p:spPr>
          <a:xfrm flipH="false" flipV="false" rot="0">
            <a:off x="11196480" y="4640179"/>
            <a:ext cx="5287710" cy="4114800"/>
          </a:xfrm>
          <a:custGeom>
            <a:avLst/>
            <a:gdLst/>
            <a:ahLst/>
            <a:cxnLst/>
            <a:rect r="r" b="b" t="t" l="l"/>
            <a:pathLst>
              <a:path h="4114800" w="5287710">
                <a:moveTo>
                  <a:pt x="0" y="0"/>
                </a:moveTo>
                <a:lnTo>
                  <a:pt x="5287710" y="0"/>
                </a:lnTo>
                <a:lnTo>
                  <a:pt x="528771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11042375" y="3186548"/>
            <a:ext cx="6374891" cy="655089"/>
          </a:xfrm>
          <a:custGeom>
            <a:avLst/>
            <a:gdLst/>
            <a:ahLst/>
            <a:cxnLst/>
            <a:rect r="r" b="b" t="t" l="l"/>
            <a:pathLst>
              <a:path h="655089" w="6374891">
                <a:moveTo>
                  <a:pt x="0" y="0"/>
                </a:moveTo>
                <a:lnTo>
                  <a:pt x="6374891" y="0"/>
                </a:lnTo>
                <a:lnTo>
                  <a:pt x="6374891" y="655089"/>
                </a:lnTo>
                <a:lnTo>
                  <a:pt x="0" y="655089"/>
                </a:lnTo>
                <a:lnTo>
                  <a:pt x="0" y="0"/>
                </a:lnTo>
                <a:close/>
              </a:path>
            </a:pathLst>
          </a:custGeom>
          <a:blipFill>
            <a:blip r:embed="rId2"/>
            <a:stretch>
              <a:fillRect l="0" t="0" r="0" b="0"/>
            </a:stretch>
          </a:blipFill>
        </p:spPr>
      </p:sp>
      <p:sp>
        <p:nvSpPr>
          <p:cNvPr name="Freeform 3" id="3"/>
          <p:cNvSpPr/>
          <p:nvPr/>
        </p:nvSpPr>
        <p:spPr>
          <a:xfrm flipH="false" flipV="false" rot="0">
            <a:off x="11908354" y="4470173"/>
            <a:ext cx="4642934" cy="4114800"/>
          </a:xfrm>
          <a:custGeom>
            <a:avLst/>
            <a:gdLst/>
            <a:ahLst/>
            <a:cxnLst/>
            <a:rect r="r" b="b" t="t" l="l"/>
            <a:pathLst>
              <a:path h="4114800" w="4642934">
                <a:moveTo>
                  <a:pt x="0" y="0"/>
                </a:moveTo>
                <a:lnTo>
                  <a:pt x="4642934" y="0"/>
                </a:lnTo>
                <a:lnTo>
                  <a:pt x="46429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92440" y="1482521"/>
            <a:ext cx="11903121" cy="800100"/>
          </a:xfrm>
          <a:prstGeom prst="rect">
            <a:avLst/>
          </a:prstGeom>
        </p:spPr>
        <p:txBody>
          <a:bodyPr anchor="t" rtlCol="false" tIns="0" lIns="0" bIns="0" rIns="0">
            <a:spAutoFit/>
          </a:bodyPr>
          <a:lstStyle/>
          <a:p>
            <a:pPr>
              <a:lnSpc>
                <a:spcPts val="6359"/>
              </a:lnSpc>
            </a:pPr>
            <a:r>
              <a:rPr lang="en-US" sz="5299">
                <a:solidFill>
                  <a:srgbClr val="0D3330"/>
                </a:solidFill>
                <a:latin typeface="Cooper BT Light"/>
              </a:rPr>
              <a:t>Scenario 4 - Feedback/Improvement </a:t>
            </a:r>
          </a:p>
        </p:txBody>
      </p:sp>
      <p:sp>
        <p:nvSpPr>
          <p:cNvPr name="TextBox 5" id="5"/>
          <p:cNvSpPr txBox="true"/>
          <p:nvPr/>
        </p:nvSpPr>
        <p:spPr>
          <a:xfrm rot="0">
            <a:off x="263437" y="2606158"/>
            <a:ext cx="4599407" cy="580390"/>
          </a:xfrm>
          <a:prstGeom prst="rect">
            <a:avLst/>
          </a:prstGeom>
        </p:spPr>
        <p:txBody>
          <a:bodyPr anchor="t" rtlCol="false" tIns="0" lIns="0" bIns="0" rIns="0">
            <a:spAutoFit/>
          </a:bodyPr>
          <a:lstStyle/>
          <a:p>
            <a:pPr algn="ctr">
              <a:lnSpc>
                <a:spcPts val="4759"/>
              </a:lnSpc>
            </a:pPr>
            <a:r>
              <a:rPr lang="en-US" sz="3399">
                <a:solidFill>
                  <a:srgbClr val="0D3330"/>
                </a:solidFill>
                <a:latin typeface="Canva Sans Bold"/>
              </a:rPr>
              <a:t>Review Our Service</a:t>
            </a:r>
          </a:p>
        </p:txBody>
      </p:sp>
      <p:sp>
        <p:nvSpPr>
          <p:cNvPr name="TextBox 6" id="6"/>
          <p:cNvSpPr txBox="true"/>
          <p:nvPr/>
        </p:nvSpPr>
        <p:spPr>
          <a:xfrm rot="0">
            <a:off x="443846" y="3363122"/>
            <a:ext cx="9635426" cy="578231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3330"/>
                </a:solidFill>
                <a:latin typeface="Cooper BT Bold"/>
              </a:rPr>
              <a:t>Description</a:t>
            </a:r>
            <a:r>
              <a:rPr lang="en-US" sz="2800">
                <a:solidFill>
                  <a:srgbClr val="0D3330"/>
                </a:solidFill>
                <a:latin typeface="Cooper BT Light"/>
              </a:rPr>
              <a:t>: To supplement the ratings, users can choose to review the chatbot in a sentence or two. This information is then stored in a JSON file and put through VADER  for further sentiment analysis. </a:t>
            </a:r>
          </a:p>
          <a:p>
            <a:pPr marL="604523" indent="-302261" lvl="1">
              <a:lnSpc>
                <a:spcPts val="3920"/>
              </a:lnSpc>
              <a:buFont typeface="Arial"/>
              <a:buChar char="•"/>
            </a:pPr>
            <a:r>
              <a:rPr lang="en-US" sz="2800">
                <a:solidFill>
                  <a:srgbClr val="0D3330"/>
                </a:solidFill>
                <a:latin typeface="Cooper BT Light"/>
              </a:rPr>
              <a:t>This is a novel service not found on Well.ca.</a:t>
            </a:r>
          </a:p>
          <a:p>
            <a:pPr marL="604523" indent="-302261" lvl="1">
              <a:lnSpc>
                <a:spcPts val="3920"/>
              </a:lnSpc>
              <a:buFont typeface="Arial"/>
              <a:buChar char="•"/>
            </a:pPr>
            <a:r>
              <a:rPr lang="en-US" sz="2800">
                <a:solidFill>
                  <a:srgbClr val="0D3330"/>
                </a:solidFill>
                <a:latin typeface="Cooper BT Bold"/>
              </a:rPr>
              <a:t>Rationale: </a:t>
            </a:r>
            <a:r>
              <a:rPr lang="en-US" sz="2800">
                <a:solidFill>
                  <a:srgbClr val="0D3330"/>
                </a:solidFill>
                <a:latin typeface="Cooper BT Light"/>
              </a:rPr>
              <a:t>The business can view the results of the VADER sentiment analysis to understand how users feel about the chatbot and if there is any room for improvement. This will help them improve the existing service to build a robust chatbot.</a:t>
            </a:r>
          </a:p>
          <a:p>
            <a:pPr>
              <a:lnSpc>
                <a:spcPts val="3360"/>
              </a:lnSpc>
            </a:pPr>
          </a:p>
          <a:p>
            <a:pPr>
              <a:lnSpc>
                <a:spcPts val="3360"/>
              </a:lnSpc>
            </a:pPr>
            <a:r>
              <a:rPr lang="en-US" sz="2400">
                <a:solidFill>
                  <a:srgbClr val="0D3330"/>
                </a:solidFill>
                <a:latin typeface="Canva Sans"/>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TextBox 2" id="2"/>
          <p:cNvSpPr txBox="true"/>
          <p:nvPr/>
        </p:nvSpPr>
        <p:spPr>
          <a:xfrm rot="0">
            <a:off x="4265031" y="614362"/>
            <a:ext cx="9433753" cy="828675"/>
          </a:xfrm>
          <a:prstGeom prst="rect">
            <a:avLst/>
          </a:prstGeom>
        </p:spPr>
        <p:txBody>
          <a:bodyPr anchor="t" rtlCol="false" tIns="0" lIns="0" bIns="0" rIns="0">
            <a:spAutoFit/>
          </a:bodyPr>
          <a:lstStyle/>
          <a:p>
            <a:pPr>
              <a:lnSpc>
                <a:spcPts val="6599"/>
              </a:lnSpc>
            </a:pPr>
            <a:r>
              <a:rPr lang="en-US" sz="5499">
                <a:solidFill>
                  <a:srgbClr val="0D3330"/>
                </a:solidFill>
                <a:latin typeface="Cooper BT Light"/>
              </a:rPr>
              <a:t>Python Libraries + API's Used </a:t>
            </a:r>
          </a:p>
        </p:txBody>
      </p:sp>
      <p:sp>
        <p:nvSpPr>
          <p:cNvPr name="Freeform 3" id="3"/>
          <p:cNvSpPr/>
          <p:nvPr/>
        </p:nvSpPr>
        <p:spPr>
          <a:xfrm flipH="false" flipV="true" rot="250875">
            <a:off x="14342555" y="-22550"/>
            <a:ext cx="4226519" cy="2288393"/>
          </a:xfrm>
          <a:custGeom>
            <a:avLst/>
            <a:gdLst/>
            <a:ahLst/>
            <a:cxnLst/>
            <a:rect r="r" b="b" t="t" l="l"/>
            <a:pathLst>
              <a:path h="2288393" w="4226519">
                <a:moveTo>
                  <a:pt x="0" y="2288392"/>
                </a:moveTo>
                <a:lnTo>
                  <a:pt x="4226519" y="2288392"/>
                </a:lnTo>
                <a:lnTo>
                  <a:pt x="4226519" y="0"/>
                </a:lnTo>
                <a:lnTo>
                  <a:pt x="0" y="0"/>
                </a:lnTo>
                <a:lnTo>
                  <a:pt x="0" y="2288392"/>
                </a:lnTo>
                <a:close/>
              </a:path>
            </a:pathLst>
          </a:custGeom>
          <a:blipFill>
            <a:blip r:embed="rId3">
              <a:extLst>
                <a:ext uri="{96DAC541-7B7A-43D3-8B79-37D633B846F1}">
                  <asvg:svgBlip xmlns:asvg="http://schemas.microsoft.com/office/drawing/2016/SVG/main" r:embed="rId4"/>
                </a:ext>
              </a:extLst>
            </a:blip>
            <a:stretch>
              <a:fillRect l="0" t="0" r="0" b="-155230"/>
            </a:stretch>
          </a:blipFill>
        </p:spPr>
      </p:sp>
      <p:sp>
        <p:nvSpPr>
          <p:cNvPr name="TextBox 4" id="4"/>
          <p:cNvSpPr txBox="true"/>
          <p:nvPr/>
        </p:nvSpPr>
        <p:spPr>
          <a:xfrm rot="0">
            <a:off x="421151" y="1957349"/>
            <a:ext cx="17445697" cy="6758026"/>
          </a:xfrm>
          <a:prstGeom prst="rect">
            <a:avLst/>
          </a:prstGeom>
        </p:spPr>
        <p:txBody>
          <a:bodyPr anchor="t" rtlCol="false" tIns="0" lIns="0" bIns="0" rIns="0">
            <a:spAutoFit/>
          </a:bodyPr>
          <a:lstStyle/>
          <a:p>
            <a:pPr algn="just">
              <a:lnSpc>
                <a:spcPts val="4285"/>
              </a:lnSpc>
            </a:pPr>
            <a:r>
              <a:rPr lang="en-US" sz="3060">
                <a:solidFill>
                  <a:srgbClr val="0D3330"/>
                </a:solidFill>
                <a:latin typeface="Cooper BT Bold"/>
              </a:rPr>
              <a:t>Python Libraries and Packages </a:t>
            </a:r>
          </a:p>
          <a:p>
            <a:pPr algn="just">
              <a:lnSpc>
                <a:spcPts val="4285"/>
              </a:lnSpc>
            </a:pPr>
          </a:p>
          <a:p>
            <a:pPr algn="just" marL="660868" indent="-330434" lvl="1">
              <a:lnSpc>
                <a:spcPts val="4285"/>
              </a:lnSpc>
              <a:buFont typeface="Arial"/>
              <a:buChar char="•"/>
            </a:pPr>
            <a:r>
              <a:rPr lang="en-US" sz="3060">
                <a:solidFill>
                  <a:srgbClr val="0D3330"/>
                </a:solidFill>
                <a:latin typeface="Cooper BT Bold"/>
              </a:rPr>
              <a:t>Random - </a:t>
            </a:r>
            <a:r>
              <a:rPr lang="en-US" sz="3060">
                <a:solidFill>
                  <a:srgbClr val="0D3330"/>
                </a:solidFill>
                <a:latin typeface="Cooper BT Light"/>
              </a:rPr>
              <a:t>generate random prescription numbers </a:t>
            </a:r>
          </a:p>
          <a:p>
            <a:pPr algn="just" marL="660868" indent="-330434" lvl="1">
              <a:lnSpc>
                <a:spcPts val="4285"/>
              </a:lnSpc>
              <a:buFont typeface="Arial"/>
              <a:buChar char="•"/>
            </a:pPr>
            <a:r>
              <a:rPr lang="en-US" sz="3060">
                <a:solidFill>
                  <a:srgbClr val="0D3330"/>
                </a:solidFill>
                <a:latin typeface="Cooper BT Bold"/>
              </a:rPr>
              <a:t>Pandas - </a:t>
            </a:r>
            <a:r>
              <a:rPr lang="en-US" sz="3060">
                <a:solidFill>
                  <a:srgbClr val="0D3330"/>
                </a:solidFill>
                <a:latin typeface="Cooper BT Light"/>
              </a:rPr>
              <a:t>create stock and drug pricing data frame </a:t>
            </a:r>
          </a:p>
          <a:p>
            <a:pPr algn="just" marL="660868" indent="-330434" lvl="1">
              <a:lnSpc>
                <a:spcPts val="4285"/>
              </a:lnSpc>
              <a:buFont typeface="Arial"/>
              <a:buChar char="•"/>
            </a:pPr>
            <a:r>
              <a:rPr lang="en-US" sz="3060">
                <a:solidFill>
                  <a:srgbClr val="0D3330"/>
                </a:solidFill>
                <a:latin typeface="Cooper BT Bold"/>
              </a:rPr>
              <a:t>JSON - </a:t>
            </a:r>
            <a:r>
              <a:rPr lang="en-US" sz="3060">
                <a:solidFill>
                  <a:srgbClr val="0D3330"/>
                </a:solidFill>
                <a:latin typeface="Cooper BT Light"/>
              </a:rPr>
              <a:t>store user registration info, prescription info, ratings and reviews</a:t>
            </a:r>
          </a:p>
          <a:p>
            <a:pPr algn="just" marL="660868" indent="-330434" lvl="1">
              <a:lnSpc>
                <a:spcPts val="4285"/>
              </a:lnSpc>
              <a:buFont typeface="Arial"/>
              <a:buChar char="•"/>
            </a:pPr>
            <a:r>
              <a:rPr lang="en-US" sz="3060">
                <a:solidFill>
                  <a:srgbClr val="0D3330"/>
                </a:solidFill>
                <a:latin typeface="Cooper BT Bold"/>
              </a:rPr>
              <a:t>VADER Sentiment Analysis - </a:t>
            </a:r>
            <a:r>
              <a:rPr lang="en-US" sz="3060">
                <a:solidFill>
                  <a:srgbClr val="0D3330"/>
                </a:solidFill>
                <a:latin typeface="Cooper BT Light"/>
              </a:rPr>
              <a:t>analyze user reviews and provide a sentiment score</a:t>
            </a:r>
          </a:p>
          <a:p>
            <a:pPr algn="just">
              <a:lnSpc>
                <a:spcPts val="4285"/>
              </a:lnSpc>
            </a:pPr>
          </a:p>
          <a:p>
            <a:pPr algn="just">
              <a:lnSpc>
                <a:spcPts val="4285"/>
              </a:lnSpc>
            </a:pPr>
            <a:r>
              <a:rPr lang="en-US" sz="3060">
                <a:solidFill>
                  <a:srgbClr val="0D3330"/>
                </a:solidFill>
                <a:latin typeface="Cooper BT Bold"/>
              </a:rPr>
              <a:t>APIS: </a:t>
            </a:r>
          </a:p>
          <a:p>
            <a:pPr algn="just">
              <a:lnSpc>
                <a:spcPts val="4285"/>
              </a:lnSpc>
            </a:pPr>
            <a:r>
              <a:rPr lang="en-US" sz="3060">
                <a:solidFill>
                  <a:srgbClr val="0D3330"/>
                </a:solidFill>
                <a:latin typeface="Cooper BT Bold"/>
              </a:rPr>
              <a:t>Open FDA API - </a:t>
            </a:r>
            <a:r>
              <a:rPr lang="en-US" sz="3060">
                <a:solidFill>
                  <a:srgbClr val="0D3330"/>
                </a:solidFill>
                <a:latin typeface="Cooper BT Light"/>
              </a:rPr>
              <a:t>display medication information (dosage, interactions, general info, allergies, for the medication information index scenario)</a:t>
            </a:r>
          </a:p>
          <a:p>
            <a:pPr algn="just">
              <a:lnSpc>
                <a:spcPts val="3585"/>
              </a:lnSpc>
            </a:pPr>
          </a:p>
          <a:p>
            <a:pPr algn="just">
              <a:lnSpc>
                <a:spcPts val="3585"/>
              </a:lnSpc>
            </a:pPr>
          </a:p>
          <a:p>
            <a:pPr algn="just">
              <a:lnSpc>
                <a:spcPts val="3585"/>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TextBox 2" id="2"/>
          <p:cNvSpPr txBox="true"/>
          <p:nvPr/>
        </p:nvSpPr>
        <p:spPr>
          <a:xfrm rot="0">
            <a:off x="1507252" y="614362"/>
            <a:ext cx="14256164" cy="828675"/>
          </a:xfrm>
          <a:prstGeom prst="rect">
            <a:avLst/>
          </a:prstGeom>
        </p:spPr>
        <p:txBody>
          <a:bodyPr anchor="t" rtlCol="false" tIns="0" lIns="0" bIns="0" rIns="0">
            <a:spAutoFit/>
          </a:bodyPr>
          <a:lstStyle/>
          <a:p>
            <a:pPr>
              <a:lnSpc>
                <a:spcPts val="6599"/>
              </a:lnSpc>
            </a:pPr>
            <a:r>
              <a:rPr lang="en-US" sz="5499">
                <a:solidFill>
                  <a:srgbClr val="0D3330"/>
                </a:solidFill>
                <a:latin typeface="Cooper BT Light"/>
              </a:rPr>
              <a:t>Integration of Other Python Libraries + API's </a:t>
            </a:r>
          </a:p>
        </p:txBody>
      </p:sp>
      <p:sp>
        <p:nvSpPr>
          <p:cNvPr name="TextBox 3" id="3"/>
          <p:cNvSpPr txBox="true"/>
          <p:nvPr/>
        </p:nvSpPr>
        <p:spPr>
          <a:xfrm rot="0">
            <a:off x="462081" y="1989554"/>
            <a:ext cx="17363838" cy="8557615"/>
          </a:xfrm>
          <a:prstGeom prst="rect">
            <a:avLst/>
          </a:prstGeom>
        </p:spPr>
        <p:txBody>
          <a:bodyPr anchor="t" rtlCol="false" tIns="0" lIns="0" bIns="0" rIns="0">
            <a:spAutoFit/>
          </a:bodyPr>
          <a:lstStyle/>
          <a:p>
            <a:pPr algn="just">
              <a:lnSpc>
                <a:spcPts val="3445"/>
              </a:lnSpc>
            </a:pPr>
            <a:r>
              <a:rPr lang="en-US" sz="2461">
                <a:solidFill>
                  <a:srgbClr val="0D3330"/>
                </a:solidFill>
                <a:latin typeface="Cooper BT Bold"/>
              </a:rPr>
              <a:t>Python Libraries </a:t>
            </a:r>
          </a:p>
          <a:p>
            <a:pPr algn="just">
              <a:lnSpc>
                <a:spcPts val="3445"/>
              </a:lnSpc>
            </a:pPr>
            <a:r>
              <a:rPr lang="en-US" sz="2461">
                <a:solidFill>
                  <a:srgbClr val="0D3330"/>
                </a:solidFill>
                <a:latin typeface="Cooper BT Light"/>
              </a:rPr>
              <a:t>a. </a:t>
            </a:r>
            <a:r>
              <a:rPr lang="en-US" sz="2461">
                <a:solidFill>
                  <a:srgbClr val="0D3330"/>
                </a:solidFill>
                <a:latin typeface="Cooper BT Light"/>
              </a:rPr>
              <a:t> </a:t>
            </a:r>
            <a:r>
              <a:rPr lang="en-US" sz="2461">
                <a:solidFill>
                  <a:srgbClr val="0D3330"/>
                </a:solidFill>
                <a:latin typeface="Cooper BT Bold"/>
              </a:rPr>
              <a:t>Visualization with matplotlib and seaborn: </a:t>
            </a:r>
          </a:p>
          <a:p>
            <a:pPr algn="just" marL="531331" indent="-265665" lvl="1">
              <a:lnSpc>
                <a:spcPts val="3445"/>
              </a:lnSpc>
              <a:buFont typeface="Arial"/>
              <a:buChar char="•"/>
            </a:pPr>
            <a:r>
              <a:rPr lang="en-US" sz="2461">
                <a:solidFill>
                  <a:srgbClr val="0D3330"/>
                </a:solidFill>
                <a:latin typeface="Cooper BT Light"/>
              </a:rPr>
              <a:t>Rationale: These libraries may be used to graphically represent customer interactions, feedback, and data like drug inventory making it easier for Well.ca to grasp trends and patterns.</a:t>
            </a:r>
          </a:p>
          <a:p>
            <a:pPr algn="just">
              <a:lnSpc>
                <a:spcPts val="3445"/>
              </a:lnSpc>
            </a:pPr>
          </a:p>
          <a:p>
            <a:pPr algn="just">
              <a:lnSpc>
                <a:spcPts val="3445"/>
              </a:lnSpc>
            </a:pPr>
            <a:r>
              <a:rPr lang="en-US" sz="2461">
                <a:solidFill>
                  <a:srgbClr val="0D3330"/>
                </a:solidFill>
                <a:latin typeface="Cooper BT Light"/>
              </a:rPr>
              <a:t>b. </a:t>
            </a:r>
            <a:r>
              <a:rPr lang="en-US" sz="2461">
                <a:solidFill>
                  <a:srgbClr val="0D3330"/>
                </a:solidFill>
                <a:latin typeface="Cooper BT Bold"/>
              </a:rPr>
              <a:t>TextBlob Sentiment Analysis Extension:</a:t>
            </a:r>
          </a:p>
          <a:p>
            <a:pPr algn="just" marL="531331" indent="-265665" lvl="1">
              <a:lnSpc>
                <a:spcPts val="3445"/>
              </a:lnSpc>
              <a:buFont typeface="Arial"/>
              <a:buChar char="•"/>
            </a:pPr>
            <a:r>
              <a:rPr lang="en-US" sz="2461">
                <a:solidFill>
                  <a:srgbClr val="0D3330"/>
                </a:solidFill>
                <a:latin typeface="Cooper BT Light"/>
              </a:rPr>
              <a:t>TextBlob can give extra-linguistic data to supplement VADER, such as part-of-speech identification, that might be valuable for better understanding user input.</a:t>
            </a:r>
          </a:p>
          <a:p>
            <a:pPr algn="just">
              <a:lnSpc>
                <a:spcPts val="3445"/>
              </a:lnSpc>
            </a:pPr>
          </a:p>
          <a:p>
            <a:pPr algn="just">
              <a:lnSpc>
                <a:spcPts val="3445"/>
              </a:lnSpc>
            </a:pPr>
            <a:r>
              <a:rPr lang="en-US" sz="2461">
                <a:solidFill>
                  <a:srgbClr val="0D3330"/>
                </a:solidFill>
                <a:latin typeface="Cooper BT Bold"/>
              </a:rPr>
              <a:t>APIS: </a:t>
            </a:r>
          </a:p>
          <a:p>
            <a:pPr algn="just">
              <a:lnSpc>
                <a:spcPts val="3445"/>
              </a:lnSpc>
            </a:pPr>
          </a:p>
          <a:p>
            <a:pPr algn="just">
              <a:lnSpc>
                <a:spcPts val="3445"/>
              </a:lnSpc>
            </a:pPr>
            <a:r>
              <a:rPr lang="en-US" sz="2461">
                <a:solidFill>
                  <a:srgbClr val="0D3330"/>
                </a:solidFill>
                <a:latin typeface="Cooper BT Light"/>
              </a:rPr>
              <a:t>a. </a:t>
            </a:r>
            <a:r>
              <a:rPr lang="en-US" sz="2461">
                <a:solidFill>
                  <a:srgbClr val="0D3330"/>
                </a:solidFill>
                <a:latin typeface="Cooper BT Bold"/>
              </a:rPr>
              <a:t>API for Medication Reminders:</a:t>
            </a:r>
          </a:p>
          <a:p>
            <a:pPr algn="just" marL="531331" indent="-265665" lvl="1">
              <a:lnSpc>
                <a:spcPts val="3445"/>
              </a:lnSpc>
              <a:buFont typeface="Arial"/>
              <a:buChar char="•"/>
            </a:pPr>
            <a:r>
              <a:rPr lang="en-US" sz="2461">
                <a:solidFill>
                  <a:srgbClr val="0D3330"/>
                </a:solidFill>
                <a:latin typeface="Cooper BT Light"/>
              </a:rPr>
              <a:t>Rationale: Sends reminders to users when a refill is due.</a:t>
            </a:r>
          </a:p>
          <a:p>
            <a:pPr algn="just" marL="531331" indent="-265665" lvl="1">
              <a:lnSpc>
                <a:spcPts val="3445"/>
              </a:lnSpc>
              <a:buFont typeface="Arial"/>
              <a:buChar char="•"/>
            </a:pPr>
            <a:r>
              <a:rPr lang="en-US" sz="2461">
                <a:solidFill>
                  <a:srgbClr val="0D3330"/>
                </a:solidFill>
                <a:latin typeface="Cooper BT Light"/>
              </a:rPr>
              <a:t>Suggested API: Integration with calendar APIs such as </a:t>
            </a:r>
            <a:r>
              <a:rPr lang="en-US" sz="2461">
                <a:solidFill>
                  <a:srgbClr val="0D3330"/>
                </a:solidFill>
                <a:latin typeface="Cooper BT Bold"/>
              </a:rPr>
              <a:t>Google Calendar API</a:t>
            </a:r>
            <a:r>
              <a:rPr lang="en-US" sz="2461">
                <a:solidFill>
                  <a:srgbClr val="0D3330"/>
                </a:solidFill>
                <a:latin typeface="Cooper BT Light"/>
              </a:rPr>
              <a:t> or SMS reminder services such as </a:t>
            </a:r>
            <a:r>
              <a:rPr lang="en-US" sz="2461">
                <a:solidFill>
                  <a:srgbClr val="0D3330"/>
                </a:solidFill>
                <a:latin typeface="Cooper BT Bold"/>
              </a:rPr>
              <a:t>Twilio</a:t>
            </a:r>
            <a:r>
              <a:rPr lang="en-US" sz="2461">
                <a:solidFill>
                  <a:srgbClr val="0D3330"/>
                </a:solidFill>
                <a:latin typeface="Cooper BT Light"/>
              </a:rPr>
              <a:t>.</a:t>
            </a:r>
          </a:p>
          <a:p>
            <a:pPr algn="just">
              <a:lnSpc>
                <a:spcPts val="3445"/>
              </a:lnSpc>
            </a:pPr>
            <a:r>
              <a:rPr lang="en-US" sz="2461">
                <a:solidFill>
                  <a:srgbClr val="0D3330"/>
                </a:solidFill>
                <a:latin typeface="Cooper BT Light"/>
              </a:rPr>
              <a:t>b. </a:t>
            </a:r>
            <a:r>
              <a:rPr lang="en-US" sz="2461">
                <a:solidFill>
                  <a:srgbClr val="0D3330"/>
                </a:solidFill>
                <a:latin typeface="Cooper BT Bold"/>
              </a:rPr>
              <a:t>API for Symptom Checker:</a:t>
            </a:r>
          </a:p>
          <a:p>
            <a:pPr algn="just" marL="531331" indent="-265665" lvl="1">
              <a:lnSpc>
                <a:spcPts val="3445"/>
              </a:lnSpc>
              <a:buFont typeface="Arial"/>
              <a:buChar char="•"/>
            </a:pPr>
            <a:r>
              <a:rPr lang="en-US" sz="2461">
                <a:solidFill>
                  <a:srgbClr val="0D3330"/>
                </a:solidFill>
                <a:latin typeface="Cooper BT Light"/>
              </a:rPr>
              <a:t>Users may explain their symptoms, and the chatbot will propose potential diagnoses or over-the-counter remedies.</a:t>
            </a:r>
          </a:p>
          <a:p>
            <a:pPr algn="just" marL="531331" indent="-265665" lvl="1">
              <a:lnSpc>
                <a:spcPts val="3445"/>
              </a:lnSpc>
              <a:buFont typeface="Arial"/>
              <a:buChar char="•"/>
            </a:pPr>
            <a:r>
              <a:rPr lang="en-US" sz="2461">
                <a:solidFill>
                  <a:srgbClr val="0D3330"/>
                </a:solidFill>
                <a:latin typeface="Cooper BT Light"/>
              </a:rPr>
              <a:t>Suggested API: </a:t>
            </a:r>
            <a:r>
              <a:rPr lang="en-US" sz="2461">
                <a:solidFill>
                  <a:srgbClr val="0D3330"/>
                </a:solidFill>
                <a:latin typeface="Cooper BT Bold"/>
              </a:rPr>
              <a:t>Infermedica API </a:t>
            </a:r>
          </a:p>
          <a:p>
            <a:pPr algn="just">
              <a:lnSpc>
                <a:spcPts val="3445"/>
              </a:lnSpc>
            </a:pPr>
          </a:p>
          <a:p>
            <a:pPr algn="just">
              <a:lnSpc>
                <a:spcPts val="3445"/>
              </a:lnSpc>
            </a:pPr>
          </a:p>
          <a:p>
            <a:pPr algn="just">
              <a:lnSpc>
                <a:spcPts val="3445"/>
              </a:lnSpc>
            </a:pPr>
          </a:p>
        </p:txBody>
      </p:sp>
      <p:sp>
        <p:nvSpPr>
          <p:cNvPr name="Freeform 4" id="4"/>
          <p:cNvSpPr/>
          <p:nvPr/>
        </p:nvSpPr>
        <p:spPr>
          <a:xfrm flipH="false" flipV="true" rot="250875">
            <a:off x="14342555" y="-22550"/>
            <a:ext cx="4226519" cy="2288393"/>
          </a:xfrm>
          <a:custGeom>
            <a:avLst/>
            <a:gdLst/>
            <a:ahLst/>
            <a:cxnLst/>
            <a:rect r="r" b="b" t="t" l="l"/>
            <a:pathLst>
              <a:path h="2288393" w="4226519">
                <a:moveTo>
                  <a:pt x="0" y="2288392"/>
                </a:moveTo>
                <a:lnTo>
                  <a:pt x="4226519" y="2288392"/>
                </a:lnTo>
                <a:lnTo>
                  <a:pt x="4226519" y="0"/>
                </a:lnTo>
                <a:lnTo>
                  <a:pt x="0" y="0"/>
                </a:lnTo>
                <a:lnTo>
                  <a:pt x="0" y="2288392"/>
                </a:lnTo>
                <a:close/>
              </a:path>
            </a:pathLst>
          </a:custGeom>
          <a:blipFill>
            <a:blip r:embed="rId3">
              <a:extLst>
                <a:ext uri="{96DAC541-7B7A-43D3-8B79-37D633B846F1}">
                  <asvg:svgBlip xmlns:asvg="http://schemas.microsoft.com/office/drawing/2016/SVG/main" r:embed="rId4"/>
                </a:ext>
              </a:extLst>
            </a:blip>
            <a:stretch>
              <a:fillRect l="0" t="0" r="0" b="-15523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TextBox 2" id="2"/>
          <p:cNvSpPr txBox="true"/>
          <p:nvPr/>
        </p:nvSpPr>
        <p:spPr>
          <a:xfrm rot="0">
            <a:off x="4705249" y="288241"/>
            <a:ext cx="8877501" cy="740459"/>
          </a:xfrm>
          <a:prstGeom prst="rect">
            <a:avLst/>
          </a:prstGeom>
        </p:spPr>
        <p:txBody>
          <a:bodyPr anchor="t" rtlCol="false" tIns="0" lIns="0" bIns="0" rIns="0">
            <a:spAutoFit/>
          </a:bodyPr>
          <a:lstStyle/>
          <a:p>
            <a:pPr algn="ctr">
              <a:lnSpc>
                <a:spcPts val="5879"/>
              </a:lnSpc>
            </a:pPr>
            <a:r>
              <a:rPr lang="en-US" sz="4899">
                <a:solidFill>
                  <a:srgbClr val="0D3330"/>
                </a:solidFill>
                <a:latin typeface="Cooper BT Bold"/>
              </a:rPr>
              <a:t>Suggestions for Well.ca  </a:t>
            </a:r>
          </a:p>
        </p:txBody>
      </p:sp>
      <p:sp>
        <p:nvSpPr>
          <p:cNvPr name="TextBox 3" id="3"/>
          <p:cNvSpPr txBox="true"/>
          <p:nvPr/>
        </p:nvSpPr>
        <p:spPr>
          <a:xfrm rot="0">
            <a:off x="723613" y="962025"/>
            <a:ext cx="16840774" cy="10227734"/>
          </a:xfrm>
          <a:prstGeom prst="rect">
            <a:avLst/>
          </a:prstGeom>
        </p:spPr>
        <p:txBody>
          <a:bodyPr anchor="t" rtlCol="false" tIns="0" lIns="0" bIns="0" rIns="0">
            <a:spAutoFit/>
          </a:bodyPr>
          <a:lstStyle/>
          <a:p>
            <a:pPr>
              <a:lnSpc>
                <a:spcPts val="3449"/>
              </a:lnSpc>
            </a:pPr>
            <a:r>
              <a:rPr lang="en-US" sz="2299">
                <a:solidFill>
                  <a:srgbClr val="0D3330"/>
                </a:solidFill>
                <a:latin typeface="Cooper BT Bold"/>
              </a:rPr>
              <a:t>WellBot offers several benefits:</a:t>
            </a:r>
          </a:p>
          <a:p>
            <a:pPr marL="496569" indent="-248284" lvl="1">
              <a:lnSpc>
                <a:spcPts val="3449"/>
              </a:lnSpc>
              <a:buFont typeface="Arial"/>
              <a:buChar char="•"/>
            </a:pPr>
            <a:r>
              <a:rPr lang="en-US" sz="2299">
                <a:solidFill>
                  <a:srgbClr val="0D3330"/>
                </a:solidFill>
                <a:latin typeface="Cooper BT Light"/>
              </a:rPr>
              <a:t>Cost Savings: Reduce the need for customer service staff. </a:t>
            </a:r>
          </a:p>
          <a:p>
            <a:pPr marL="496569" indent="-248284" lvl="1">
              <a:lnSpc>
                <a:spcPts val="3449"/>
              </a:lnSpc>
              <a:buFont typeface="Arial"/>
              <a:buChar char="•"/>
            </a:pPr>
            <a:r>
              <a:rPr lang="en-US" sz="2299">
                <a:solidFill>
                  <a:srgbClr val="0D3330"/>
                </a:solidFill>
                <a:latin typeface="Cooper BT Light"/>
              </a:rPr>
              <a:t>24/7 Availability: Operate round the clock, providing customer support outside of regular business hours.</a:t>
            </a:r>
          </a:p>
          <a:p>
            <a:pPr marL="496569" indent="-248284" lvl="1">
              <a:lnSpc>
                <a:spcPts val="3449"/>
              </a:lnSpc>
              <a:buFont typeface="Arial"/>
              <a:buChar char="•"/>
            </a:pPr>
            <a:r>
              <a:rPr lang="en-US" sz="2299">
                <a:solidFill>
                  <a:srgbClr val="0D3330"/>
                </a:solidFill>
                <a:latin typeface="Cooper BT Light"/>
              </a:rPr>
              <a:t>Efficient Customer Service: Quickly provide answers to common queries and perform routine tasks.</a:t>
            </a:r>
          </a:p>
          <a:p>
            <a:pPr marL="496569" indent="-248284" lvl="1">
              <a:lnSpc>
                <a:spcPts val="3449"/>
              </a:lnSpc>
              <a:buFont typeface="Arial"/>
              <a:buChar char="•"/>
            </a:pPr>
            <a:r>
              <a:rPr lang="en-US" sz="2299">
                <a:solidFill>
                  <a:srgbClr val="0D3330"/>
                </a:solidFill>
                <a:latin typeface="Cooper BT Light"/>
              </a:rPr>
              <a:t>Consistent Information: Ensure that customers receive consistent and accurate information.</a:t>
            </a:r>
          </a:p>
          <a:p>
            <a:pPr marL="496569" indent="-248284" lvl="1">
              <a:lnSpc>
                <a:spcPts val="3449"/>
              </a:lnSpc>
              <a:buFont typeface="Arial"/>
              <a:buChar char="•"/>
            </a:pPr>
            <a:r>
              <a:rPr lang="en-US" sz="2299">
                <a:solidFill>
                  <a:srgbClr val="0D3330"/>
                </a:solidFill>
                <a:latin typeface="Cooper BT Light"/>
              </a:rPr>
              <a:t>Data Collection and Analysis: Gather valuable data on customer interactions, preferences, and frequently asked questions.</a:t>
            </a:r>
          </a:p>
          <a:p>
            <a:pPr marL="496569" indent="-248284" lvl="1">
              <a:lnSpc>
                <a:spcPts val="3449"/>
              </a:lnSpc>
              <a:buFont typeface="Arial"/>
              <a:buChar char="•"/>
            </a:pPr>
            <a:r>
              <a:rPr lang="en-US" sz="2299">
                <a:solidFill>
                  <a:srgbClr val="0D3330"/>
                </a:solidFill>
                <a:latin typeface="Cooper BT Light"/>
              </a:rPr>
              <a:t>Improved Efficiency: Enable pharmacy support staff to allocate more time to tasks that require human expertise.</a:t>
            </a:r>
          </a:p>
          <a:p>
            <a:pPr>
              <a:lnSpc>
                <a:spcPts val="3449"/>
              </a:lnSpc>
              <a:spcBef>
                <a:spcPct val="0"/>
              </a:spcBef>
            </a:pPr>
          </a:p>
          <a:p>
            <a:pPr>
              <a:lnSpc>
                <a:spcPts val="3449"/>
              </a:lnSpc>
              <a:spcBef>
                <a:spcPct val="0"/>
              </a:spcBef>
            </a:pPr>
            <a:r>
              <a:rPr lang="en-US" sz="2299">
                <a:solidFill>
                  <a:srgbClr val="0D3330"/>
                </a:solidFill>
                <a:latin typeface="Cooper BT Bold"/>
              </a:rPr>
              <a:t>Further Insights that can be derived in the future:</a:t>
            </a:r>
          </a:p>
          <a:p>
            <a:pPr marL="496569" indent="-248284" lvl="1">
              <a:lnSpc>
                <a:spcPts val="3449"/>
              </a:lnSpc>
              <a:spcBef>
                <a:spcPct val="0"/>
              </a:spcBef>
              <a:buFont typeface="Arial"/>
              <a:buChar char="•"/>
            </a:pPr>
            <a:r>
              <a:rPr lang="en-US" sz="2299">
                <a:solidFill>
                  <a:srgbClr val="0D3330"/>
                </a:solidFill>
                <a:latin typeface="Cooper BT Light"/>
              </a:rPr>
              <a:t>Medication Adherence Analysis: Track patients' medication adherence patterns, generating insights that aid in identifying trends and optimizing patient care plans.</a:t>
            </a:r>
          </a:p>
          <a:p>
            <a:pPr marL="496569" indent="-248284" lvl="1">
              <a:lnSpc>
                <a:spcPts val="3449"/>
              </a:lnSpc>
              <a:spcBef>
                <a:spcPct val="0"/>
              </a:spcBef>
              <a:buFont typeface="Arial"/>
              <a:buChar char="•"/>
            </a:pPr>
            <a:r>
              <a:rPr lang="en-US" sz="2299">
                <a:solidFill>
                  <a:srgbClr val="0D3330"/>
                </a:solidFill>
                <a:latin typeface="Cooper BT Light"/>
              </a:rPr>
              <a:t>Customer Feedback and Preferences: Provide valuable insights into customer preferences by analyzing interactions, enabling targeted marketing and service improvements.</a:t>
            </a:r>
          </a:p>
          <a:p>
            <a:pPr marL="496569" indent="-248284" lvl="1">
              <a:lnSpc>
                <a:spcPts val="3449"/>
              </a:lnSpc>
              <a:spcBef>
                <a:spcPct val="0"/>
              </a:spcBef>
              <a:buFont typeface="Arial"/>
              <a:buChar char="•"/>
            </a:pPr>
            <a:r>
              <a:rPr lang="en-US" sz="2299">
                <a:solidFill>
                  <a:srgbClr val="0D3330"/>
                </a:solidFill>
                <a:latin typeface="Cooper BT Light"/>
              </a:rPr>
              <a:t>Health Monitoring Integration: Integrate with wearable devices to monitor patients' health metrics, providing early intervention alerts and promoting proactive healthcare.</a:t>
            </a:r>
          </a:p>
          <a:p>
            <a:pPr marL="496569" indent="-248284" lvl="1">
              <a:lnSpc>
                <a:spcPts val="3449"/>
              </a:lnSpc>
              <a:spcBef>
                <a:spcPct val="0"/>
              </a:spcBef>
              <a:buFont typeface="Arial"/>
              <a:buChar char="•"/>
            </a:pPr>
            <a:r>
              <a:rPr lang="en-US" sz="2299">
                <a:solidFill>
                  <a:srgbClr val="0D3330"/>
                </a:solidFill>
                <a:latin typeface="Cooper BT Light"/>
              </a:rPr>
              <a:t>Telehealth Integration: Facilitate telehealth consultations, allowing patients to connect with pharmacists remotely for expert guidance.</a:t>
            </a:r>
          </a:p>
          <a:p>
            <a:pPr marL="496569" indent="-248284" lvl="1">
              <a:lnSpc>
                <a:spcPts val="3449"/>
              </a:lnSpc>
              <a:spcBef>
                <a:spcPct val="0"/>
              </a:spcBef>
              <a:buFont typeface="Arial"/>
              <a:buChar char="•"/>
            </a:pPr>
            <a:r>
              <a:rPr lang="en-US" sz="2299">
                <a:solidFill>
                  <a:srgbClr val="0D3330"/>
                </a:solidFill>
                <a:latin typeface="Cooper BT Light"/>
              </a:rPr>
              <a:t>Medication Management: Future iterations could remind patients to take medications, track dosages, and offer guidance on potential interactions.</a:t>
            </a:r>
          </a:p>
          <a:p>
            <a:pPr marL="496569" indent="-248284" lvl="1">
              <a:lnSpc>
                <a:spcPts val="3449"/>
              </a:lnSpc>
              <a:spcBef>
                <a:spcPct val="0"/>
              </a:spcBef>
              <a:buFont typeface="Arial"/>
              <a:buChar char="•"/>
            </a:pPr>
            <a:r>
              <a:rPr lang="en-US" sz="2299">
                <a:solidFill>
                  <a:srgbClr val="0D3330"/>
                </a:solidFill>
                <a:latin typeface="Cooper BT Light"/>
              </a:rPr>
              <a:t>Greater accessibility: Extend functionality to encompass communication in multiple languages and cater proficiently to a diverse array of accessibility needs.</a:t>
            </a:r>
          </a:p>
          <a:p>
            <a:pPr>
              <a:lnSpc>
                <a:spcPts val="3299"/>
              </a:lnSpc>
              <a:spcBef>
                <a:spcPct val="0"/>
              </a:spcBef>
            </a:pPr>
          </a:p>
          <a:p>
            <a:pPr>
              <a:lnSpc>
                <a:spcPts val="3299"/>
              </a:lnSpc>
              <a:spcBef>
                <a:spcPct val="0"/>
              </a:spcBef>
            </a:pPr>
          </a:p>
          <a:p>
            <a:pPr>
              <a:lnSpc>
                <a:spcPts val="3299"/>
              </a:lnSpc>
              <a:spcBef>
                <a:spcPct val="0"/>
              </a:spcBef>
            </a:pPr>
          </a:p>
        </p:txBody>
      </p:sp>
      <p:sp>
        <p:nvSpPr>
          <p:cNvPr name="Freeform 4" id="4"/>
          <p:cNvSpPr/>
          <p:nvPr/>
        </p:nvSpPr>
        <p:spPr>
          <a:xfrm flipH="false" flipV="true" rot="0">
            <a:off x="15261065" y="-608057"/>
            <a:ext cx="3579597" cy="3693768"/>
          </a:xfrm>
          <a:custGeom>
            <a:avLst/>
            <a:gdLst/>
            <a:ahLst/>
            <a:cxnLst/>
            <a:rect r="r" b="b" t="t" l="l"/>
            <a:pathLst>
              <a:path h="3693768" w="3579597">
                <a:moveTo>
                  <a:pt x="0" y="3693767"/>
                </a:moveTo>
                <a:lnTo>
                  <a:pt x="3579597" y="3693767"/>
                </a:lnTo>
                <a:lnTo>
                  <a:pt x="3579597" y="0"/>
                </a:lnTo>
                <a:lnTo>
                  <a:pt x="0" y="0"/>
                </a:lnTo>
                <a:lnTo>
                  <a:pt x="0" y="3693767"/>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5135169" y="5619396"/>
            <a:ext cx="16439797" cy="6519836"/>
          </a:xfrm>
          <a:custGeom>
            <a:avLst/>
            <a:gdLst/>
            <a:ahLst/>
            <a:cxnLst/>
            <a:rect r="r" b="b" t="t" l="l"/>
            <a:pathLst>
              <a:path h="6519836" w="16439797">
                <a:moveTo>
                  <a:pt x="0" y="0"/>
                </a:moveTo>
                <a:lnTo>
                  <a:pt x="16439797" y="0"/>
                </a:lnTo>
                <a:lnTo>
                  <a:pt x="16439797" y="6519836"/>
                </a:lnTo>
                <a:lnTo>
                  <a:pt x="0" y="6519836"/>
                </a:lnTo>
                <a:lnTo>
                  <a:pt x="0" y="0"/>
                </a:lnTo>
                <a:close/>
              </a:path>
            </a:pathLst>
          </a:custGeom>
          <a:blipFill>
            <a:blip r:embed="rId2">
              <a:extLst>
                <a:ext uri="{96DAC541-7B7A-43D3-8B79-37D633B846F1}">
                  <asvg:svgBlip xmlns:asvg="http://schemas.microsoft.com/office/drawing/2016/SVG/main" r:embed="rId3"/>
                </a:ext>
              </a:extLst>
            </a:blip>
            <a:stretch>
              <a:fillRect l="-9407" t="-32214" r="0" b="-19398"/>
            </a:stretch>
          </a:blipFill>
        </p:spPr>
      </p:sp>
      <p:sp>
        <p:nvSpPr>
          <p:cNvPr name="TextBox 3" id="3"/>
          <p:cNvSpPr txBox="true"/>
          <p:nvPr/>
        </p:nvSpPr>
        <p:spPr>
          <a:xfrm rot="0">
            <a:off x="810407" y="2714625"/>
            <a:ext cx="16257887" cy="3630553"/>
          </a:xfrm>
          <a:prstGeom prst="rect">
            <a:avLst/>
          </a:prstGeom>
        </p:spPr>
        <p:txBody>
          <a:bodyPr anchor="t" rtlCol="false" tIns="0" lIns="0" bIns="0" rIns="0">
            <a:spAutoFit/>
          </a:bodyPr>
          <a:lstStyle/>
          <a:p>
            <a:pPr algn="just" marL="693018" indent="-346509" lvl="1">
              <a:lnSpc>
                <a:spcPts val="4814"/>
              </a:lnSpc>
              <a:buFont typeface="Arial"/>
              <a:buChar char="•"/>
            </a:pPr>
            <a:r>
              <a:rPr lang="en-US" sz="3209">
                <a:solidFill>
                  <a:srgbClr val="0D3330"/>
                </a:solidFill>
                <a:latin typeface="Cooper BT Light"/>
              </a:rPr>
              <a:t>Well.ca is an online retailer that operates exclusively online and and focuses on offering a wide range of products related to health, wellness, and beauty. </a:t>
            </a:r>
          </a:p>
          <a:p>
            <a:pPr algn="just">
              <a:lnSpc>
                <a:spcPts val="4814"/>
              </a:lnSpc>
            </a:pPr>
          </a:p>
          <a:p>
            <a:pPr algn="just" marL="693018" indent="-346509" lvl="1">
              <a:lnSpc>
                <a:spcPts val="4814"/>
              </a:lnSpc>
              <a:buFont typeface="Arial"/>
              <a:buChar char="•"/>
            </a:pPr>
            <a:r>
              <a:rPr lang="en-US" sz="3209">
                <a:solidFill>
                  <a:srgbClr val="0D3330"/>
                </a:solidFill>
                <a:latin typeface="Cooper BT Light"/>
              </a:rPr>
              <a:t>The company has over 100 employees in their offices in Guelph and Toronto and sells over 40,000 different products online.</a:t>
            </a:r>
          </a:p>
          <a:p>
            <a:pPr algn="just">
              <a:lnSpc>
                <a:spcPts val="4814"/>
              </a:lnSpc>
              <a:spcBef>
                <a:spcPct val="0"/>
              </a:spcBef>
            </a:pPr>
          </a:p>
        </p:txBody>
      </p:sp>
      <p:sp>
        <p:nvSpPr>
          <p:cNvPr name="TextBox 4" id="4"/>
          <p:cNvSpPr txBox="true"/>
          <p:nvPr/>
        </p:nvSpPr>
        <p:spPr>
          <a:xfrm rot="0">
            <a:off x="5698519" y="629432"/>
            <a:ext cx="7086600" cy="1781175"/>
          </a:xfrm>
          <a:prstGeom prst="rect">
            <a:avLst/>
          </a:prstGeom>
        </p:spPr>
        <p:txBody>
          <a:bodyPr anchor="t" rtlCol="false" tIns="0" lIns="0" bIns="0" rIns="0">
            <a:spAutoFit/>
          </a:bodyPr>
          <a:lstStyle/>
          <a:p>
            <a:pPr>
              <a:lnSpc>
                <a:spcPts val="14040"/>
              </a:lnSpc>
            </a:pPr>
            <a:r>
              <a:rPr lang="en-US" sz="11700">
                <a:solidFill>
                  <a:srgbClr val="0D3330"/>
                </a:solidFill>
                <a:latin typeface="Cooper BT Light"/>
              </a:rPr>
              <a:t>Overview</a:t>
            </a:r>
          </a:p>
        </p:txBody>
      </p:sp>
      <p:sp>
        <p:nvSpPr>
          <p:cNvPr name="TextBox 5" id="5"/>
          <p:cNvSpPr txBox="true"/>
          <p:nvPr/>
        </p:nvSpPr>
        <p:spPr>
          <a:xfrm rot="0">
            <a:off x="810407" y="6432182"/>
            <a:ext cx="8128943" cy="2447132"/>
          </a:xfrm>
          <a:prstGeom prst="rect">
            <a:avLst/>
          </a:prstGeom>
        </p:spPr>
        <p:txBody>
          <a:bodyPr anchor="t" rtlCol="false" tIns="0" lIns="0" bIns="0" rIns="0">
            <a:spAutoFit/>
          </a:bodyPr>
          <a:lstStyle/>
          <a:p>
            <a:pPr algn="just" marL="706166" indent="-353083" lvl="1">
              <a:lnSpc>
                <a:spcPts val="4906"/>
              </a:lnSpc>
              <a:buFont typeface="Arial"/>
              <a:buChar char="•"/>
            </a:pPr>
            <a:r>
              <a:rPr lang="en-US" sz="3270">
                <a:solidFill>
                  <a:srgbClr val="0D3330"/>
                </a:solidFill>
                <a:latin typeface="Cooper BT Light"/>
              </a:rPr>
              <a:t>Established in 2008 by Ali Asaria, Well.ca was guided by a central vision to provide the customers with essential product purchases.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13164333" y="-117155"/>
            <a:ext cx="9392660" cy="10521309"/>
          </a:xfrm>
          <a:custGeom>
            <a:avLst/>
            <a:gdLst/>
            <a:ahLst/>
            <a:cxnLst/>
            <a:rect r="r" b="b" t="t" l="l"/>
            <a:pathLst>
              <a:path h="10521309" w="9392660">
                <a:moveTo>
                  <a:pt x="0" y="0"/>
                </a:moveTo>
                <a:lnTo>
                  <a:pt x="9392660" y="0"/>
                </a:lnTo>
                <a:lnTo>
                  <a:pt x="9392660" y="10521310"/>
                </a:lnTo>
                <a:lnTo>
                  <a:pt x="0" y="10521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24962" y="155470"/>
            <a:ext cx="6270493" cy="1575011"/>
          </a:xfrm>
          <a:prstGeom prst="rect">
            <a:avLst/>
          </a:prstGeom>
        </p:spPr>
        <p:txBody>
          <a:bodyPr anchor="t" rtlCol="false" tIns="0" lIns="0" bIns="0" rIns="0">
            <a:spAutoFit/>
          </a:bodyPr>
          <a:lstStyle/>
          <a:p>
            <a:pPr algn="ctr">
              <a:lnSpc>
                <a:spcPts val="12880"/>
              </a:lnSpc>
            </a:pPr>
            <a:r>
              <a:rPr lang="en-US" sz="9200">
                <a:solidFill>
                  <a:srgbClr val="000000"/>
                </a:solidFill>
                <a:latin typeface="Cooper BT Bold"/>
              </a:rPr>
              <a:t>References</a:t>
            </a:r>
          </a:p>
        </p:txBody>
      </p:sp>
      <p:sp>
        <p:nvSpPr>
          <p:cNvPr name="TextBox 4" id="4"/>
          <p:cNvSpPr txBox="true"/>
          <p:nvPr/>
        </p:nvSpPr>
        <p:spPr>
          <a:xfrm rot="0">
            <a:off x="231169" y="1934876"/>
            <a:ext cx="12777082" cy="8029048"/>
          </a:xfrm>
          <a:prstGeom prst="rect">
            <a:avLst/>
          </a:prstGeom>
        </p:spPr>
        <p:txBody>
          <a:bodyPr anchor="t" rtlCol="false" tIns="0" lIns="0" bIns="0" rIns="0">
            <a:spAutoFit/>
          </a:bodyPr>
          <a:lstStyle/>
          <a:p>
            <a:pPr>
              <a:lnSpc>
                <a:spcPts val="3639"/>
              </a:lnSpc>
            </a:pPr>
            <a:r>
              <a:rPr lang="en-US" sz="2599">
                <a:solidFill>
                  <a:srgbClr val="0D3330"/>
                </a:solidFill>
                <a:latin typeface="Cooper BT Light"/>
              </a:rPr>
              <a:t>Slide 1: https://images.crunchbase.com/image/upload/c_lpad,f_auto,q_auto:eco,dpr_1/v1452546777/cnr31psme7my4t1yxsdi.png</a:t>
            </a:r>
          </a:p>
          <a:p>
            <a:pPr>
              <a:lnSpc>
                <a:spcPts val="3639"/>
              </a:lnSpc>
            </a:pPr>
          </a:p>
          <a:p>
            <a:pPr>
              <a:lnSpc>
                <a:spcPts val="3639"/>
              </a:lnSpc>
            </a:pPr>
            <a:r>
              <a:rPr lang="en-US" sz="2599">
                <a:solidFill>
                  <a:srgbClr val="0D3330"/>
                </a:solidFill>
                <a:latin typeface="Cooper BT Light"/>
              </a:rPr>
              <a:t>Slide 8:</a:t>
            </a:r>
          </a:p>
          <a:p>
            <a:pPr>
              <a:lnSpc>
                <a:spcPts val="3639"/>
              </a:lnSpc>
            </a:pPr>
            <a:r>
              <a:rPr lang="en-US" sz="2599">
                <a:solidFill>
                  <a:srgbClr val="0D3330"/>
                </a:solidFill>
                <a:latin typeface="Cooper BT Light"/>
              </a:rPr>
              <a:t>https://www.rinvoq.com/content/dam/rinvoq/images/homepage/temp-cost-and-savings/savings-card_r13_mobile.png</a:t>
            </a:r>
          </a:p>
          <a:p>
            <a:pPr>
              <a:lnSpc>
                <a:spcPts val="3639"/>
              </a:lnSpc>
            </a:pPr>
          </a:p>
          <a:p>
            <a:pPr>
              <a:lnSpc>
                <a:spcPts val="3639"/>
              </a:lnSpc>
            </a:pPr>
            <a:r>
              <a:rPr lang="en-US" sz="2599">
                <a:solidFill>
                  <a:srgbClr val="0D3330"/>
                </a:solidFill>
                <a:latin typeface="Cooper BT Light"/>
              </a:rPr>
              <a:t>Slide 11:</a:t>
            </a:r>
          </a:p>
          <a:p>
            <a:pPr>
              <a:lnSpc>
                <a:spcPts val="3639"/>
              </a:lnSpc>
            </a:pPr>
            <a:r>
              <a:rPr lang="en-US" sz="2599">
                <a:solidFill>
                  <a:srgbClr val="0D3330"/>
                </a:solidFill>
                <a:latin typeface="Cooper BT Light"/>
              </a:rPr>
              <a:t>https://well.ca/index.php?main_page=prescription_drugs</a:t>
            </a:r>
          </a:p>
          <a:p>
            <a:pPr>
              <a:lnSpc>
                <a:spcPts val="3639"/>
              </a:lnSpc>
            </a:pPr>
          </a:p>
          <a:p>
            <a:pPr>
              <a:lnSpc>
                <a:spcPts val="3639"/>
              </a:lnSpc>
            </a:pPr>
            <a:r>
              <a:rPr lang="en-US" sz="2599">
                <a:solidFill>
                  <a:srgbClr val="0D3330"/>
                </a:solidFill>
                <a:latin typeface="Cooper BT Light"/>
              </a:rPr>
              <a:t>Slide 13:</a:t>
            </a:r>
          </a:p>
          <a:p>
            <a:pPr>
              <a:lnSpc>
                <a:spcPts val="3639"/>
              </a:lnSpc>
            </a:pPr>
            <a:r>
              <a:rPr lang="en-US" sz="2599">
                <a:solidFill>
                  <a:srgbClr val="0D3330"/>
                </a:solidFill>
                <a:latin typeface="Cooper BT Light"/>
              </a:rPr>
              <a:t>https://well.ca/index.php?main_page=prescription_drugs</a:t>
            </a:r>
          </a:p>
          <a:p>
            <a:pPr>
              <a:lnSpc>
                <a:spcPts val="3919"/>
              </a:lnSpc>
            </a:pPr>
          </a:p>
          <a:p>
            <a:pPr>
              <a:lnSpc>
                <a:spcPts val="3639"/>
              </a:lnSpc>
            </a:pPr>
            <a:r>
              <a:rPr lang="en-US" sz="2599">
                <a:solidFill>
                  <a:srgbClr val="0D3330"/>
                </a:solidFill>
                <a:latin typeface="Cooper BT Light"/>
              </a:rPr>
              <a:t>Slide 14:</a:t>
            </a:r>
          </a:p>
          <a:p>
            <a:pPr>
              <a:lnSpc>
                <a:spcPts val="3639"/>
              </a:lnSpc>
            </a:pPr>
            <a:r>
              <a:rPr lang="en-US" sz="2599">
                <a:solidFill>
                  <a:srgbClr val="0D3330"/>
                </a:solidFill>
                <a:latin typeface="Cooper BT Light"/>
              </a:rPr>
              <a:t>https://well.ca/contactus</a:t>
            </a:r>
          </a:p>
          <a:p>
            <a:pPr>
              <a:lnSpc>
                <a:spcPts val="2718"/>
              </a:lnSpc>
            </a:pPr>
          </a:p>
          <a:p>
            <a:pPr>
              <a:lnSpc>
                <a:spcPts val="2718"/>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TextBox 2" id="2"/>
          <p:cNvSpPr txBox="true"/>
          <p:nvPr/>
        </p:nvSpPr>
        <p:spPr>
          <a:xfrm rot="0">
            <a:off x="4164938" y="197825"/>
            <a:ext cx="4518290" cy="1268308"/>
          </a:xfrm>
          <a:prstGeom prst="rect">
            <a:avLst/>
          </a:prstGeom>
        </p:spPr>
        <p:txBody>
          <a:bodyPr anchor="t" rtlCol="false" tIns="0" lIns="0" bIns="0" rIns="0">
            <a:spAutoFit/>
          </a:bodyPr>
          <a:lstStyle/>
          <a:p>
            <a:pPr algn="ctr">
              <a:lnSpc>
                <a:spcPts val="10359"/>
              </a:lnSpc>
            </a:pPr>
            <a:r>
              <a:rPr lang="en-US" sz="7399">
                <a:solidFill>
                  <a:srgbClr val="000000"/>
                </a:solidFill>
                <a:latin typeface="Cooper BT Bold"/>
              </a:rPr>
              <a:t>Appendix</a:t>
            </a:r>
          </a:p>
        </p:txBody>
      </p:sp>
      <p:sp>
        <p:nvSpPr>
          <p:cNvPr name="TextBox 3" id="3"/>
          <p:cNvSpPr txBox="true"/>
          <p:nvPr/>
        </p:nvSpPr>
        <p:spPr>
          <a:xfrm rot="0">
            <a:off x="649741" y="1699553"/>
            <a:ext cx="11173930" cy="3106419"/>
          </a:xfrm>
          <a:prstGeom prst="rect">
            <a:avLst/>
          </a:prstGeom>
        </p:spPr>
        <p:txBody>
          <a:bodyPr anchor="t" rtlCol="false" tIns="0" lIns="0" bIns="0" rIns="0">
            <a:spAutoFit/>
          </a:bodyPr>
          <a:lstStyle/>
          <a:p>
            <a:pPr>
              <a:lnSpc>
                <a:spcPts val="3080"/>
              </a:lnSpc>
            </a:pPr>
            <a:r>
              <a:rPr lang="en-US" sz="2200">
                <a:solidFill>
                  <a:srgbClr val="000000"/>
                </a:solidFill>
                <a:latin typeface="Canva Sans Bold"/>
              </a:rPr>
              <a:t>i. </a:t>
            </a:r>
            <a:r>
              <a:rPr lang="en-US" sz="2200">
                <a:solidFill>
                  <a:srgbClr val="000000"/>
                </a:solidFill>
                <a:latin typeface="Canva Sans"/>
              </a:rPr>
              <a:t>The prescription dictionary was altered to a function connected to a JSON file to facilitate a connection between the medication order and prescription management. Allowing users to enter prescriptions they ordered into the prescription management tab for refills or other purposes. </a:t>
            </a:r>
          </a:p>
          <a:p>
            <a:pPr>
              <a:lnSpc>
                <a:spcPts val="3080"/>
              </a:lnSpc>
            </a:pPr>
          </a:p>
          <a:p>
            <a:pPr>
              <a:lnSpc>
                <a:spcPts val="3080"/>
              </a:lnSpc>
            </a:pPr>
            <a:r>
              <a:rPr lang="en-US" sz="2200">
                <a:solidFill>
                  <a:srgbClr val="000000"/>
                </a:solidFill>
                <a:latin typeface="Canva Sans Bold"/>
              </a:rPr>
              <a:t>ii. </a:t>
            </a:r>
            <a:r>
              <a:rPr lang="en-US" sz="2200">
                <a:solidFill>
                  <a:srgbClr val="000000"/>
                </a:solidFill>
                <a:latin typeface="Canva Sans"/>
              </a:rPr>
              <a:t>For the prescription management scenario, the stock dictionary was changed to a pandas dataframe and connects to the order_status function to provide the user with medication inventory information. </a:t>
            </a:r>
          </a:p>
        </p:txBody>
      </p:sp>
      <p:grpSp>
        <p:nvGrpSpPr>
          <p:cNvPr name="Group 4" id="4"/>
          <p:cNvGrpSpPr/>
          <p:nvPr/>
        </p:nvGrpSpPr>
        <p:grpSpPr>
          <a:xfrm rot="0">
            <a:off x="409873" y="5453625"/>
            <a:ext cx="5480357" cy="2444291"/>
            <a:chOff x="0" y="0"/>
            <a:chExt cx="7307143" cy="3259054"/>
          </a:xfrm>
        </p:grpSpPr>
        <p:sp>
          <p:nvSpPr>
            <p:cNvPr name="Freeform 5" id="5"/>
            <p:cNvSpPr/>
            <p:nvPr/>
          </p:nvSpPr>
          <p:spPr>
            <a:xfrm flipH="false" flipV="false" rot="0">
              <a:off x="0" y="0"/>
              <a:ext cx="5033677" cy="3259054"/>
            </a:xfrm>
            <a:custGeom>
              <a:avLst/>
              <a:gdLst/>
              <a:ahLst/>
              <a:cxnLst/>
              <a:rect r="r" b="b" t="t" l="l"/>
              <a:pathLst>
                <a:path h="3259054" w="5033677">
                  <a:moveTo>
                    <a:pt x="0" y="0"/>
                  </a:moveTo>
                  <a:lnTo>
                    <a:pt x="5033677" y="0"/>
                  </a:lnTo>
                  <a:lnTo>
                    <a:pt x="5033677" y="3259054"/>
                  </a:lnTo>
                  <a:lnTo>
                    <a:pt x="0" y="3259054"/>
                  </a:lnTo>
                  <a:lnTo>
                    <a:pt x="0" y="0"/>
                  </a:lnTo>
                  <a:close/>
                </a:path>
              </a:pathLst>
            </a:custGeom>
            <a:blipFill>
              <a:blip r:embed="rId2"/>
              <a:stretch>
                <a:fillRect l="0" t="0" r="0" b="0"/>
              </a:stretch>
            </a:blipFill>
          </p:spPr>
        </p:sp>
        <p:sp>
          <p:nvSpPr>
            <p:cNvPr name="AutoShape 6" id="6"/>
            <p:cNvSpPr/>
            <p:nvPr/>
          </p:nvSpPr>
          <p:spPr>
            <a:xfrm flipV="true">
              <a:off x="5851818" y="1805554"/>
              <a:ext cx="1455325" cy="0"/>
            </a:xfrm>
            <a:prstGeom prst="line">
              <a:avLst/>
            </a:prstGeom>
            <a:ln cap="flat" w="152400">
              <a:solidFill>
                <a:srgbClr val="000000"/>
              </a:solidFill>
              <a:prstDash val="solid"/>
              <a:headEnd type="none" len="sm" w="sm"/>
              <a:tailEnd type="arrow" len="sm" w="med"/>
            </a:ln>
          </p:spPr>
        </p:sp>
      </p:grpSp>
      <p:grpSp>
        <p:nvGrpSpPr>
          <p:cNvPr name="Group 7" id="7"/>
          <p:cNvGrpSpPr/>
          <p:nvPr/>
        </p:nvGrpSpPr>
        <p:grpSpPr>
          <a:xfrm rot="0">
            <a:off x="6504039" y="1028700"/>
            <a:ext cx="12854717" cy="9663557"/>
            <a:chOff x="0" y="0"/>
            <a:chExt cx="17139623" cy="12884743"/>
          </a:xfrm>
        </p:grpSpPr>
        <p:sp>
          <p:nvSpPr>
            <p:cNvPr name="Freeform 8" id="8"/>
            <p:cNvSpPr/>
            <p:nvPr/>
          </p:nvSpPr>
          <p:spPr>
            <a:xfrm flipH="false" flipV="false" rot="0">
              <a:off x="7395679" y="0"/>
              <a:ext cx="7616801" cy="977635"/>
            </a:xfrm>
            <a:custGeom>
              <a:avLst/>
              <a:gdLst/>
              <a:ahLst/>
              <a:cxnLst/>
              <a:rect r="r" b="b" t="t" l="l"/>
              <a:pathLst>
                <a:path h="977635" w="7616801">
                  <a:moveTo>
                    <a:pt x="0" y="0"/>
                  </a:moveTo>
                  <a:lnTo>
                    <a:pt x="7616801" y="0"/>
                  </a:lnTo>
                  <a:lnTo>
                    <a:pt x="7616801" y="977635"/>
                  </a:lnTo>
                  <a:lnTo>
                    <a:pt x="0" y="977635"/>
                  </a:lnTo>
                  <a:lnTo>
                    <a:pt x="0" y="0"/>
                  </a:lnTo>
                  <a:close/>
                </a:path>
              </a:pathLst>
            </a:custGeom>
            <a:blipFill>
              <a:blip r:embed="rId3"/>
              <a:stretch>
                <a:fillRect l="0" t="0" r="0" b="0"/>
              </a:stretch>
            </a:blipFill>
          </p:spPr>
        </p:sp>
        <p:sp>
          <p:nvSpPr>
            <p:cNvPr name="Freeform 9" id="9"/>
            <p:cNvSpPr/>
            <p:nvPr/>
          </p:nvSpPr>
          <p:spPr>
            <a:xfrm flipH="false" flipV="false" rot="0">
              <a:off x="7586392" y="2436727"/>
              <a:ext cx="7000091" cy="3991123"/>
            </a:xfrm>
            <a:custGeom>
              <a:avLst/>
              <a:gdLst/>
              <a:ahLst/>
              <a:cxnLst/>
              <a:rect r="r" b="b" t="t" l="l"/>
              <a:pathLst>
                <a:path h="3991123" w="7000091">
                  <a:moveTo>
                    <a:pt x="0" y="0"/>
                  </a:moveTo>
                  <a:lnTo>
                    <a:pt x="7000091" y="0"/>
                  </a:lnTo>
                  <a:lnTo>
                    <a:pt x="7000091" y="3991123"/>
                  </a:lnTo>
                  <a:lnTo>
                    <a:pt x="0" y="3991123"/>
                  </a:lnTo>
                  <a:lnTo>
                    <a:pt x="0" y="0"/>
                  </a:lnTo>
                  <a:close/>
                </a:path>
              </a:pathLst>
            </a:custGeom>
            <a:blipFill>
              <a:blip r:embed="rId4"/>
              <a:stretch>
                <a:fillRect l="0" t="0" r="0" b="0"/>
              </a:stretch>
            </a:blipFill>
          </p:spPr>
        </p:sp>
        <p:sp>
          <p:nvSpPr>
            <p:cNvPr name="AutoShape 10" id="10"/>
            <p:cNvSpPr/>
            <p:nvPr/>
          </p:nvSpPr>
          <p:spPr>
            <a:xfrm>
              <a:off x="11044871" y="981996"/>
              <a:ext cx="41567" cy="1454731"/>
            </a:xfrm>
            <a:prstGeom prst="line">
              <a:avLst/>
            </a:prstGeom>
            <a:ln cap="flat" w="152400">
              <a:solidFill>
                <a:srgbClr val="000000"/>
              </a:solidFill>
              <a:prstDash val="solid"/>
              <a:headEnd type="none" len="sm" w="sm"/>
              <a:tailEnd type="arrow" len="sm" w="med"/>
            </a:ln>
          </p:spPr>
        </p:sp>
        <p:sp>
          <p:nvSpPr>
            <p:cNvPr name="Freeform 11" id="11"/>
            <p:cNvSpPr/>
            <p:nvPr/>
          </p:nvSpPr>
          <p:spPr>
            <a:xfrm flipH="false" flipV="false" rot="0">
              <a:off x="0" y="6775026"/>
              <a:ext cx="9847445" cy="2013255"/>
            </a:xfrm>
            <a:custGeom>
              <a:avLst/>
              <a:gdLst/>
              <a:ahLst/>
              <a:cxnLst/>
              <a:rect r="r" b="b" t="t" l="l"/>
              <a:pathLst>
                <a:path h="2013255" w="9847445">
                  <a:moveTo>
                    <a:pt x="0" y="0"/>
                  </a:moveTo>
                  <a:lnTo>
                    <a:pt x="9847445" y="0"/>
                  </a:lnTo>
                  <a:lnTo>
                    <a:pt x="9847445" y="2013255"/>
                  </a:lnTo>
                  <a:lnTo>
                    <a:pt x="0" y="2013255"/>
                  </a:lnTo>
                  <a:lnTo>
                    <a:pt x="0" y="0"/>
                  </a:lnTo>
                  <a:close/>
                </a:path>
              </a:pathLst>
            </a:custGeom>
            <a:blipFill>
              <a:blip r:embed="rId5"/>
              <a:stretch>
                <a:fillRect l="0" t="0" r="0" b="0"/>
              </a:stretch>
            </a:blipFill>
          </p:spPr>
        </p:sp>
        <p:sp>
          <p:nvSpPr>
            <p:cNvPr name="Freeform 12" id="12"/>
            <p:cNvSpPr/>
            <p:nvPr/>
          </p:nvSpPr>
          <p:spPr>
            <a:xfrm flipH="false" flipV="false" rot="0">
              <a:off x="9847445" y="6427850"/>
              <a:ext cx="7292178" cy="6456893"/>
            </a:xfrm>
            <a:custGeom>
              <a:avLst/>
              <a:gdLst/>
              <a:ahLst/>
              <a:cxnLst/>
              <a:rect r="r" b="b" t="t" l="l"/>
              <a:pathLst>
                <a:path h="6456893" w="7292178">
                  <a:moveTo>
                    <a:pt x="0" y="0"/>
                  </a:moveTo>
                  <a:lnTo>
                    <a:pt x="7292178" y="0"/>
                  </a:lnTo>
                  <a:lnTo>
                    <a:pt x="7292178" y="6456893"/>
                  </a:lnTo>
                  <a:lnTo>
                    <a:pt x="0" y="64568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true" rot="0">
            <a:off x="-4360459" y="5848049"/>
            <a:ext cx="11192835" cy="4438951"/>
          </a:xfrm>
          <a:custGeom>
            <a:avLst/>
            <a:gdLst/>
            <a:ahLst/>
            <a:cxnLst/>
            <a:rect r="r" b="b" t="t" l="l"/>
            <a:pathLst>
              <a:path h="4438951" w="11192835">
                <a:moveTo>
                  <a:pt x="0" y="4438951"/>
                </a:moveTo>
                <a:lnTo>
                  <a:pt x="11192835" y="4438951"/>
                </a:lnTo>
                <a:lnTo>
                  <a:pt x="11192835" y="0"/>
                </a:lnTo>
                <a:lnTo>
                  <a:pt x="0" y="0"/>
                </a:lnTo>
                <a:lnTo>
                  <a:pt x="0" y="4438951"/>
                </a:lnTo>
                <a:close/>
              </a:path>
            </a:pathLst>
          </a:custGeom>
          <a:blipFill>
            <a:blip r:embed="rId2">
              <a:extLst>
                <a:ext uri="{96DAC541-7B7A-43D3-8B79-37D633B846F1}">
                  <asvg:svgBlip xmlns:asvg="http://schemas.microsoft.com/office/drawing/2016/SVG/main" r:embed="rId3"/>
                </a:ext>
              </a:extLst>
            </a:blip>
            <a:stretch>
              <a:fillRect l="-9407" t="-32214" r="0" b="-19398"/>
            </a:stretch>
          </a:blipFill>
        </p:spPr>
      </p:sp>
      <p:sp>
        <p:nvSpPr>
          <p:cNvPr name="TextBox 3" id="3"/>
          <p:cNvSpPr txBox="true"/>
          <p:nvPr/>
        </p:nvSpPr>
        <p:spPr>
          <a:xfrm rot="0">
            <a:off x="1028700" y="1019175"/>
            <a:ext cx="16230600" cy="1771650"/>
          </a:xfrm>
          <a:prstGeom prst="rect">
            <a:avLst/>
          </a:prstGeom>
        </p:spPr>
        <p:txBody>
          <a:bodyPr anchor="t" rtlCol="false" tIns="0" lIns="0" bIns="0" rIns="0">
            <a:spAutoFit/>
          </a:bodyPr>
          <a:lstStyle/>
          <a:p>
            <a:pPr algn="ctr">
              <a:lnSpc>
                <a:spcPts val="13920"/>
              </a:lnSpc>
            </a:pPr>
            <a:r>
              <a:rPr lang="en-US" sz="11600">
                <a:solidFill>
                  <a:srgbClr val="0D3330"/>
                </a:solidFill>
                <a:latin typeface="Cooper BT Light"/>
              </a:rPr>
              <a:t>Problem Statement</a:t>
            </a:r>
          </a:p>
        </p:txBody>
      </p:sp>
      <p:sp>
        <p:nvSpPr>
          <p:cNvPr name="TextBox 4" id="4"/>
          <p:cNvSpPr txBox="true"/>
          <p:nvPr/>
        </p:nvSpPr>
        <p:spPr>
          <a:xfrm rot="0">
            <a:off x="1028700" y="3474214"/>
            <a:ext cx="15380201" cy="2454692"/>
          </a:xfrm>
          <a:prstGeom prst="rect">
            <a:avLst/>
          </a:prstGeom>
        </p:spPr>
        <p:txBody>
          <a:bodyPr anchor="t" rtlCol="false" tIns="0" lIns="0" bIns="0" rIns="0">
            <a:spAutoFit/>
          </a:bodyPr>
          <a:lstStyle/>
          <a:p>
            <a:pPr>
              <a:lnSpc>
                <a:spcPts val="4941"/>
              </a:lnSpc>
            </a:pPr>
            <a:r>
              <a:rPr lang="en-US" sz="3294">
                <a:solidFill>
                  <a:srgbClr val="0D3330"/>
                </a:solidFill>
                <a:latin typeface="Cooper BT Bold"/>
              </a:rPr>
              <a:t>MAIN PROBLEM:</a:t>
            </a:r>
          </a:p>
          <a:p>
            <a:pPr marL="711307" indent="-355654" lvl="1">
              <a:lnSpc>
                <a:spcPts val="4941"/>
              </a:lnSpc>
              <a:buFont typeface="Arial"/>
              <a:buChar char="•"/>
            </a:pPr>
            <a:r>
              <a:rPr lang="en-US" sz="3294">
                <a:solidFill>
                  <a:srgbClr val="0D3330"/>
                </a:solidFill>
                <a:latin typeface="Cooper BT Light"/>
              </a:rPr>
              <a:t>Well.ca lacks a proper chatbot, which impacts the quality of customer service and prevents the automation and integration of processes.</a:t>
            </a:r>
          </a:p>
          <a:p>
            <a:pPr>
              <a:lnSpc>
                <a:spcPts val="4941"/>
              </a:lnSpc>
              <a:spcBef>
                <a:spcPct val="0"/>
              </a:spcBef>
            </a:pPr>
          </a:p>
        </p:txBody>
      </p:sp>
      <p:sp>
        <p:nvSpPr>
          <p:cNvPr name="TextBox 5" id="5"/>
          <p:cNvSpPr txBox="true"/>
          <p:nvPr/>
        </p:nvSpPr>
        <p:spPr>
          <a:xfrm rot="0">
            <a:off x="7241675" y="6093614"/>
            <a:ext cx="9412806" cy="3692942"/>
          </a:xfrm>
          <a:prstGeom prst="rect">
            <a:avLst/>
          </a:prstGeom>
        </p:spPr>
        <p:txBody>
          <a:bodyPr anchor="t" rtlCol="false" tIns="0" lIns="0" bIns="0" rIns="0">
            <a:spAutoFit/>
          </a:bodyPr>
          <a:lstStyle/>
          <a:p>
            <a:pPr>
              <a:lnSpc>
                <a:spcPts val="4941"/>
              </a:lnSpc>
            </a:pPr>
            <a:r>
              <a:rPr lang="en-US" sz="3294">
                <a:solidFill>
                  <a:srgbClr val="0D3330"/>
                </a:solidFill>
                <a:latin typeface="Cooper BT Bold"/>
              </a:rPr>
              <a:t>Areas of improvement:</a:t>
            </a:r>
          </a:p>
          <a:p>
            <a:pPr marL="711307" indent="-355654" lvl="1">
              <a:lnSpc>
                <a:spcPts val="4941"/>
              </a:lnSpc>
              <a:buFont typeface="Arial"/>
              <a:buChar char="•"/>
            </a:pPr>
            <a:r>
              <a:rPr lang="en-US" sz="3294">
                <a:solidFill>
                  <a:srgbClr val="0D3330"/>
                </a:solidFill>
                <a:latin typeface="Cooper BT Light"/>
              </a:rPr>
              <a:t>Customer website experience</a:t>
            </a:r>
          </a:p>
          <a:p>
            <a:pPr marL="711307" indent="-355654" lvl="1">
              <a:lnSpc>
                <a:spcPts val="4941"/>
              </a:lnSpc>
              <a:buFont typeface="Arial"/>
              <a:buChar char="•"/>
            </a:pPr>
            <a:r>
              <a:rPr lang="en-US" sz="3294">
                <a:solidFill>
                  <a:srgbClr val="0D3330"/>
                </a:solidFill>
                <a:latin typeface="Cooper BT Light"/>
              </a:rPr>
              <a:t>Efficiency of customer interactions</a:t>
            </a:r>
          </a:p>
          <a:p>
            <a:pPr marL="711307" indent="-355654" lvl="1">
              <a:lnSpc>
                <a:spcPts val="4941"/>
              </a:lnSpc>
              <a:buFont typeface="Arial"/>
              <a:buChar char="•"/>
            </a:pPr>
            <a:r>
              <a:rPr lang="en-US" sz="3294">
                <a:solidFill>
                  <a:srgbClr val="0D3330"/>
                </a:solidFill>
                <a:latin typeface="Cooper BT Light"/>
              </a:rPr>
              <a:t>Cost-effective service for a larger customer base</a:t>
            </a:r>
          </a:p>
          <a:p>
            <a:pPr>
              <a:lnSpc>
                <a:spcPts val="494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TextBox 2" id="2"/>
          <p:cNvSpPr txBox="true"/>
          <p:nvPr/>
        </p:nvSpPr>
        <p:spPr>
          <a:xfrm rot="0">
            <a:off x="803334" y="614003"/>
            <a:ext cx="16230600" cy="1771650"/>
          </a:xfrm>
          <a:prstGeom prst="rect">
            <a:avLst/>
          </a:prstGeom>
        </p:spPr>
        <p:txBody>
          <a:bodyPr anchor="t" rtlCol="false" tIns="0" lIns="0" bIns="0" rIns="0">
            <a:spAutoFit/>
          </a:bodyPr>
          <a:lstStyle/>
          <a:p>
            <a:pPr algn="ctr">
              <a:lnSpc>
                <a:spcPts val="13920"/>
              </a:lnSpc>
            </a:pPr>
            <a:r>
              <a:rPr lang="en-US" sz="11600">
                <a:solidFill>
                  <a:srgbClr val="0D3330"/>
                </a:solidFill>
                <a:latin typeface="Cooper BT Light"/>
              </a:rPr>
              <a:t>Solution</a:t>
            </a:r>
          </a:p>
        </p:txBody>
      </p:sp>
      <p:sp>
        <p:nvSpPr>
          <p:cNvPr name="Freeform 3" id="3"/>
          <p:cNvSpPr/>
          <p:nvPr/>
        </p:nvSpPr>
        <p:spPr>
          <a:xfrm flipH="false" flipV="false" rot="0">
            <a:off x="-3442894" y="-222590"/>
            <a:ext cx="8710188" cy="3454361"/>
          </a:xfrm>
          <a:custGeom>
            <a:avLst/>
            <a:gdLst/>
            <a:ahLst/>
            <a:cxnLst/>
            <a:rect r="r" b="b" t="t" l="l"/>
            <a:pathLst>
              <a:path h="3454361" w="8710188">
                <a:moveTo>
                  <a:pt x="0" y="0"/>
                </a:moveTo>
                <a:lnTo>
                  <a:pt x="8710189" y="0"/>
                </a:lnTo>
                <a:lnTo>
                  <a:pt x="8710189" y="3454362"/>
                </a:lnTo>
                <a:lnTo>
                  <a:pt x="0" y="3454362"/>
                </a:lnTo>
                <a:lnTo>
                  <a:pt x="0" y="0"/>
                </a:lnTo>
                <a:close/>
              </a:path>
            </a:pathLst>
          </a:custGeom>
          <a:blipFill>
            <a:blip r:embed="rId2">
              <a:extLst>
                <a:ext uri="{96DAC541-7B7A-43D3-8B79-37D633B846F1}">
                  <asvg:svgBlip xmlns:asvg="http://schemas.microsoft.com/office/drawing/2016/SVG/main" r:embed="rId3"/>
                </a:ext>
              </a:extLst>
            </a:blip>
            <a:stretch>
              <a:fillRect l="-9407" t="-32214" r="0" b="-19398"/>
            </a:stretch>
          </a:blipFill>
        </p:spPr>
      </p:sp>
      <p:sp>
        <p:nvSpPr>
          <p:cNvPr name="Freeform 4" id="4"/>
          <p:cNvSpPr/>
          <p:nvPr/>
        </p:nvSpPr>
        <p:spPr>
          <a:xfrm flipH="false" flipV="true" rot="0">
            <a:off x="11856813" y="-478007"/>
            <a:ext cx="7598339" cy="3013415"/>
          </a:xfrm>
          <a:custGeom>
            <a:avLst/>
            <a:gdLst/>
            <a:ahLst/>
            <a:cxnLst/>
            <a:rect r="r" b="b" t="t" l="l"/>
            <a:pathLst>
              <a:path h="3013415" w="7598339">
                <a:moveTo>
                  <a:pt x="0" y="3013414"/>
                </a:moveTo>
                <a:lnTo>
                  <a:pt x="7598339" y="3013414"/>
                </a:lnTo>
                <a:lnTo>
                  <a:pt x="7598339" y="0"/>
                </a:lnTo>
                <a:lnTo>
                  <a:pt x="0" y="0"/>
                </a:lnTo>
                <a:lnTo>
                  <a:pt x="0" y="3013414"/>
                </a:lnTo>
                <a:close/>
              </a:path>
            </a:pathLst>
          </a:custGeom>
          <a:blipFill>
            <a:blip r:embed="rId2">
              <a:extLst>
                <a:ext uri="{96DAC541-7B7A-43D3-8B79-37D633B846F1}">
                  <asvg:svgBlip xmlns:asvg="http://schemas.microsoft.com/office/drawing/2016/SVG/main" r:embed="rId3"/>
                </a:ext>
              </a:extLst>
            </a:blip>
            <a:stretch>
              <a:fillRect l="-9407" t="-32214" r="0" b="-19398"/>
            </a:stretch>
          </a:blipFill>
        </p:spPr>
      </p:sp>
      <p:sp>
        <p:nvSpPr>
          <p:cNvPr name="Freeform 5" id="5"/>
          <p:cNvSpPr/>
          <p:nvPr/>
        </p:nvSpPr>
        <p:spPr>
          <a:xfrm flipH="false" flipV="false" rot="0">
            <a:off x="646198" y="5089417"/>
            <a:ext cx="1822162" cy="2212033"/>
          </a:xfrm>
          <a:custGeom>
            <a:avLst/>
            <a:gdLst/>
            <a:ahLst/>
            <a:cxnLst/>
            <a:rect r="r" b="b" t="t" l="l"/>
            <a:pathLst>
              <a:path h="2212033" w="1822162">
                <a:moveTo>
                  <a:pt x="0" y="0"/>
                </a:moveTo>
                <a:lnTo>
                  <a:pt x="1822162" y="0"/>
                </a:lnTo>
                <a:lnTo>
                  <a:pt x="1822162" y="2212033"/>
                </a:lnTo>
                <a:lnTo>
                  <a:pt x="0" y="2212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37072" y="5129426"/>
            <a:ext cx="1593723" cy="2172024"/>
          </a:xfrm>
          <a:custGeom>
            <a:avLst/>
            <a:gdLst/>
            <a:ahLst/>
            <a:cxnLst/>
            <a:rect r="r" b="b" t="t" l="l"/>
            <a:pathLst>
              <a:path h="2172024" w="1593723">
                <a:moveTo>
                  <a:pt x="0" y="0"/>
                </a:moveTo>
                <a:lnTo>
                  <a:pt x="1593723" y="0"/>
                </a:lnTo>
                <a:lnTo>
                  <a:pt x="1593723" y="2172024"/>
                </a:lnTo>
                <a:lnTo>
                  <a:pt x="0" y="2172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233364" y="4695993"/>
            <a:ext cx="5528133" cy="3653579"/>
          </a:xfrm>
          <a:prstGeom prst="rect">
            <a:avLst/>
          </a:prstGeom>
        </p:spPr>
        <p:txBody>
          <a:bodyPr anchor="t" rtlCol="false" tIns="0" lIns="0" bIns="0" rIns="0">
            <a:spAutoFit/>
          </a:bodyPr>
          <a:lstStyle/>
          <a:p>
            <a:pPr>
              <a:lnSpc>
                <a:spcPts val="4199"/>
              </a:lnSpc>
            </a:pPr>
            <a:r>
              <a:rPr lang="en-US" sz="2799">
                <a:solidFill>
                  <a:srgbClr val="0D3330"/>
                </a:solidFill>
                <a:latin typeface="Cooper BT Bold"/>
              </a:rPr>
              <a:t>Objective</a:t>
            </a:r>
          </a:p>
          <a:p>
            <a:pPr>
              <a:lnSpc>
                <a:spcPts val="4199"/>
              </a:lnSpc>
            </a:pPr>
            <a:r>
              <a:rPr lang="en-US" sz="2799">
                <a:solidFill>
                  <a:srgbClr val="0D3330"/>
                </a:solidFill>
                <a:latin typeface="Cooper BT Light"/>
              </a:rPr>
              <a:t>Provide </a:t>
            </a:r>
            <a:r>
              <a:rPr lang="en-US" sz="2799">
                <a:solidFill>
                  <a:srgbClr val="0D3330"/>
                </a:solidFill>
                <a:latin typeface="Cooper BT Light"/>
              </a:rPr>
              <a:t>Well.ca with a solution that expands their online pharmacy services as well as improve their customer experience</a:t>
            </a:r>
            <a:r>
              <a:rPr lang="en-US" sz="2799">
                <a:solidFill>
                  <a:srgbClr val="0D3330"/>
                </a:solidFill>
                <a:latin typeface="Cooper BT Bold"/>
              </a:rPr>
              <a:t>.</a:t>
            </a:r>
          </a:p>
          <a:p>
            <a:pPr>
              <a:lnSpc>
                <a:spcPts val="4199"/>
              </a:lnSpc>
            </a:pPr>
          </a:p>
        </p:txBody>
      </p:sp>
      <p:sp>
        <p:nvSpPr>
          <p:cNvPr name="TextBox 8" id="8"/>
          <p:cNvSpPr txBox="true"/>
          <p:nvPr/>
        </p:nvSpPr>
        <p:spPr>
          <a:xfrm rot="0">
            <a:off x="8918634" y="4695993"/>
            <a:ext cx="7082130" cy="4684395"/>
          </a:xfrm>
          <a:prstGeom prst="rect">
            <a:avLst/>
          </a:prstGeom>
        </p:spPr>
        <p:txBody>
          <a:bodyPr anchor="t" rtlCol="false" tIns="0" lIns="0" bIns="0" rIns="0">
            <a:spAutoFit/>
          </a:bodyPr>
          <a:lstStyle/>
          <a:p>
            <a:pPr>
              <a:lnSpc>
                <a:spcPts val="4199"/>
              </a:lnSpc>
            </a:pPr>
            <a:r>
              <a:rPr lang="en-US" sz="2799">
                <a:solidFill>
                  <a:srgbClr val="0D3330"/>
                </a:solidFill>
                <a:latin typeface="Cooper BT Bold"/>
              </a:rPr>
              <a:t>Main Task</a:t>
            </a:r>
          </a:p>
          <a:p>
            <a:pPr algn="l">
              <a:lnSpc>
                <a:spcPts val="4199"/>
              </a:lnSpc>
            </a:pPr>
            <a:r>
              <a:rPr lang="en-US" sz="2799">
                <a:solidFill>
                  <a:srgbClr val="0D3330"/>
                </a:solidFill>
                <a:latin typeface="Cooper BT Light"/>
              </a:rPr>
              <a:t>Build a  chatbot for: </a:t>
            </a:r>
          </a:p>
          <a:p>
            <a:pPr algn="l" marL="604518" indent="-302259" lvl="1">
              <a:lnSpc>
                <a:spcPts val="4199"/>
              </a:lnSpc>
              <a:buFont typeface="Arial"/>
              <a:buChar char="•"/>
            </a:pPr>
            <a:r>
              <a:rPr lang="en-US" sz="2799">
                <a:solidFill>
                  <a:srgbClr val="0D3330"/>
                </a:solidFill>
                <a:latin typeface="Cooper BT Light"/>
              </a:rPr>
              <a:t>Order Medication (new prescriptions, transfers, drug price estimation)</a:t>
            </a:r>
          </a:p>
          <a:p>
            <a:pPr algn="l" marL="604518" indent="-302259" lvl="1">
              <a:lnSpc>
                <a:spcPts val="4199"/>
              </a:lnSpc>
              <a:buFont typeface="Arial"/>
              <a:buChar char="•"/>
            </a:pPr>
            <a:r>
              <a:rPr lang="en-US" sz="2799">
                <a:solidFill>
                  <a:srgbClr val="0D3330"/>
                </a:solidFill>
                <a:latin typeface="Cooper BT Light"/>
              </a:rPr>
              <a:t>Prescription Management (refills, drugs availability, order status)</a:t>
            </a:r>
          </a:p>
          <a:p>
            <a:pPr algn="l" marL="604518" indent="-302259" lvl="1">
              <a:lnSpc>
                <a:spcPts val="4199"/>
              </a:lnSpc>
              <a:buFont typeface="Arial"/>
              <a:buChar char="•"/>
            </a:pPr>
            <a:r>
              <a:rPr lang="en-US" sz="2799">
                <a:solidFill>
                  <a:srgbClr val="0D3330"/>
                </a:solidFill>
                <a:latin typeface="Cooper BT Light"/>
              </a:rPr>
              <a:t>Medication Information (general, dosage, allergies)</a:t>
            </a:r>
          </a:p>
          <a:p>
            <a:pPr algn="l" marL="604518" indent="-302259" lvl="1">
              <a:lnSpc>
                <a:spcPts val="4199"/>
              </a:lnSpc>
              <a:buFont typeface="Arial"/>
              <a:buChar char="•"/>
            </a:pPr>
            <a:r>
              <a:rPr lang="en-US" sz="2799">
                <a:solidFill>
                  <a:srgbClr val="0D3330"/>
                </a:solidFill>
                <a:latin typeface="Cooper BT Light"/>
              </a:rPr>
              <a:t>Feedback</a:t>
            </a:r>
          </a:p>
        </p:txBody>
      </p:sp>
      <p:sp>
        <p:nvSpPr>
          <p:cNvPr name="TextBox 9" id="9"/>
          <p:cNvSpPr txBox="true"/>
          <p:nvPr/>
        </p:nvSpPr>
        <p:spPr>
          <a:xfrm rot="0">
            <a:off x="646198" y="2719601"/>
            <a:ext cx="16230600" cy="2076450"/>
          </a:xfrm>
          <a:prstGeom prst="rect">
            <a:avLst/>
          </a:prstGeom>
        </p:spPr>
        <p:txBody>
          <a:bodyPr anchor="t" rtlCol="false" tIns="0" lIns="0" bIns="0" rIns="0">
            <a:spAutoFit/>
          </a:bodyPr>
          <a:lstStyle/>
          <a:p>
            <a:pPr algn="ctr">
              <a:lnSpc>
                <a:spcPts val="6002"/>
              </a:lnSpc>
            </a:pPr>
            <a:r>
              <a:rPr lang="en-US" sz="5001">
                <a:solidFill>
                  <a:srgbClr val="0D3330"/>
                </a:solidFill>
                <a:latin typeface="Cooper BT Light"/>
              </a:rPr>
              <a:t>Implement </a:t>
            </a:r>
            <a:r>
              <a:rPr lang="en-US" sz="5001">
                <a:solidFill>
                  <a:srgbClr val="73B746"/>
                </a:solidFill>
                <a:latin typeface="Cooper BT Bold"/>
              </a:rPr>
              <a:t>WellBot</a:t>
            </a:r>
          </a:p>
          <a:p>
            <a:pPr algn="ctr">
              <a:lnSpc>
                <a:spcPts val="4322"/>
              </a:lnSpc>
            </a:pPr>
            <a:r>
              <a:rPr lang="en-US" sz="3601">
                <a:solidFill>
                  <a:srgbClr val="0D3330"/>
                </a:solidFill>
                <a:latin typeface="Cooper BT Light"/>
              </a:rPr>
              <a:t>Well.ca's Pharmacy Chatbot</a:t>
            </a:r>
          </a:p>
          <a:p>
            <a:pPr algn="ctr">
              <a:lnSpc>
                <a:spcPts val="600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970220"/>
            <a:ext cx="8877109" cy="4067806"/>
          </a:xfrm>
          <a:custGeom>
            <a:avLst/>
            <a:gdLst/>
            <a:ahLst/>
            <a:cxnLst/>
            <a:rect r="r" b="b" t="t" l="l"/>
            <a:pathLst>
              <a:path h="4067806" w="8877109">
                <a:moveTo>
                  <a:pt x="0" y="0"/>
                </a:moveTo>
                <a:lnTo>
                  <a:pt x="8877109" y="0"/>
                </a:lnTo>
                <a:lnTo>
                  <a:pt x="8877109" y="4067805"/>
                </a:lnTo>
                <a:lnTo>
                  <a:pt x="0" y="4067805"/>
                </a:lnTo>
                <a:lnTo>
                  <a:pt x="0" y="0"/>
                </a:lnTo>
                <a:close/>
              </a:path>
            </a:pathLst>
          </a:custGeom>
          <a:blipFill>
            <a:blip r:embed="rId2"/>
            <a:stretch>
              <a:fillRect l="-405" t="0" r="-405" b="0"/>
            </a:stretch>
          </a:blipFill>
        </p:spPr>
      </p:sp>
      <p:sp>
        <p:nvSpPr>
          <p:cNvPr name="Freeform 3" id="3"/>
          <p:cNvSpPr/>
          <p:nvPr/>
        </p:nvSpPr>
        <p:spPr>
          <a:xfrm flipH="false" flipV="false" rot="0">
            <a:off x="9144000" y="7038025"/>
            <a:ext cx="4438554" cy="2375868"/>
          </a:xfrm>
          <a:custGeom>
            <a:avLst/>
            <a:gdLst/>
            <a:ahLst/>
            <a:cxnLst/>
            <a:rect r="r" b="b" t="t" l="l"/>
            <a:pathLst>
              <a:path h="2375868" w="4438554">
                <a:moveTo>
                  <a:pt x="0" y="0"/>
                </a:moveTo>
                <a:lnTo>
                  <a:pt x="4438554" y="0"/>
                </a:lnTo>
                <a:lnTo>
                  <a:pt x="4438554" y="2375869"/>
                </a:lnTo>
                <a:lnTo>
                  <a:pt x="0" y="2375869"/>
                </a:lnTo>
                <a:lnTo>
                  <a:pt x="0" y="0"/>
                </a:lnTo>
                <a:close/>
              </a:path>
            </a:pathLst>
          </a:custGeom>
          <a:blipFill>
            <a:blip r:embed="rId3"/>
            <a:stretch>
              <a:fillRect l="0" t="0" r="0" b="0"/>
            </a:stretch>
          </a:blipFill>
        </p:spPr>
      </p:sp>
      <p:sp>
        <p:nvSpPr>
          <p:cNvPr name="TextBox 4" id="4"/>
          <p:cNvSpPr txBox="true"/>
          <p:nvPr/>
        </p:nvSpPr>
        <p:spPr>
          <a:xfrm rot="0">
            <a:off x="327100" y="2370590"/>
            <a:ext cx="8526246" cy="9366012"/>
          </a:xfrm>
          <a:prstGeom prst="rect">
            <a:avLst/>
          </a:prstGeom>
        </p:spPr>
        <p:txBody>
          <a:bodyPr anchor="t" rtlCol="false" tIns="0" lIns="0" bIns="0" rIns="0">
            <a:spAutoFit/>
          </a:bodyPr>
          <a:lstStyle/>
          <a:p>
            <a:pPr algn="just" marL="582930" indent="-291465" lvl="1">
              <a:lnSpc>
                <a:spcPts val="4050"/>
              </a:lnSpc>
              <a:buFont typeface="Arial"/>
              <a:buChar char="•"/>
            </a:pPr>
            <a:r>
              <a:rPr lang="en-US" sz="2700">
                <a:solidFill>
                  <a:srgbClr val="0D3330"/>
                </a:solidFill>
                <a:latin typeface="Cooper BT Bold"/>
              </a:rPr>
              <a:t>Description:</a:t>
            </a:r>
            <a:r>
              <a:rPr lang="en-US" sz="2700">
                <a:solidFill>
                  <a:srgbClr val="0D3330"/>
                </a:solidFill>
                <a:latin typeface="Cooper BT Light"/>
              </a:rPr>
              <a:t> Customers can initiate the transfer of an incoming prescription. The user provides details like the sending pharmacy's name, telephone number, etc. A random prescription number is generated, and the prescription information is added to the </a:t>
            </a:r>
            <a:r>
              <a:rPr lang="en-US" sz="2700">
                <a:solidFill>
                  <a:srgbClr val="0D3330"/>
                </a:solidFill>
                <a:latin typeface="Cooper BT Bold"/>
              </a:rPr>
              <a:t>prescriptions dictionary </a:t>
            </a:r>
            <a:r>
              <a:rPr lang="en-US" sz="2700">
                <a:solidFill>
                  <a:srgbClr val="0D3330"/>
                </a:solidFill>
                <a:latin typeface="Cooper BT Light"/>
              </a:rPr>
              <a:t>and</a:t>
            </a:r>
            <a:r>
              <a:rPr lang="en-US" sz="2700">
                <a:solidFill>
                  <a:srgbClr val="0D3330"/>
                </a:solidFill>
                <a:latin typeface="Cooper BT Bold"/>
              </a:rPr>
              <a:t> JSON file</a:t>
            </a:r>
            <a:r>
              <a:rPr lang="en-US" sz="2700">
                <a:solidFill>
                  <a:srgbClr val="0D3330"/>
                </a:solidFill>
                <a:latin typeface="Cooper BT Light"/>
              </a:rPr>
              <a:t>.</a:t>
            </a:r>
          </a:p>
          <a:p>
            <a:pPr algn="just" marL="582930" indent="-291465" lvl="1">
              <a:lnSpc>
                <a:spcPts val="4050"/>
              </a:lnSpc>
              <a:buFont typeface="Arial"/>
              <a:buChar char="•"/>
            </a:pPr>
            <a:r>
              <a:rPr lang="en-US" sz="2700">
                <a:solidFill>
                  <a:srgbClr val="0D3330"/>
                </a:solidFill>
                <a:latin typeface="Cooper BT Light"/>
              </a:rPr>
              <a:t>This is a replicated service from Well.ca</a:t>
            </a:r>
          </a:p>
          <a:p>
            <a:pPr algn="just" marL="582930" indent="-291465" lvl="1">
              <a:lnSpc>
                <a:spcPts val="4050"/>
              </a:lnSpc>
              <a:buFont typeface="Arial"/>
              <a:buChar char="•"/>
            </a:pPr>
            <a:r>
              <a:rPr lang="en-US" sz="2700">
                <a:solidFill>
                  <a:srgbClr val="0D3330"/>
                </a:solidFill>
                <a:latin typeface="Cooper BT Bold"/>
              </a:rPr>
              <a:t>Rationale:</a:t>
            </a:r>
            <a:r>
              <a:rPr lang="en-US" sz="2700">
                <a:solidFill>
                  <a:srgbClr val="0D3330"/>
                </a:solidFill>
                <a:latin typeface="Cooper BT Light"/>
              </a:rPr>
              <a:t> Common scenario in pharmacy operations as customers move prescriptions for various reasons.</a:t>
            </a:r>
          </a:p>
          <a:p>
            <a:pPr algn="just" marL="582930" indent="-291465" lvl="1">
              <a:lnSpc>
                <a:spcPts val="4050"/>
              </a:lnSpc>
              <a:buFont typeface="Arial"/>
              <a:buChar char="•"/>
            </a:pPr>
            <a:r>
              <a:rPr lang="en-US" sz="2700">
                <a:solidFill>
                  <a:srgbClr val="0D3330"/>
                </a:solidFill>
                <a:latin typeface="Cooper BT Bold"/>
              </a:rPr>
              <a:t>Enhancement</a:t>
            </a:r>
            <a:r>
              <a:rPr lang="en-US" sz="2700">
                <a:solidFill>
                  <a:srgbClr val="0D3330"/>
                </a:solidFill>
                <a:latin typeface="Cooper BT Light"/>
              </a:rPr>
              <a:t>: This method streamlines the customer order process by providing a convenient way for patients to change pharmacies and fill their medications.</a:t>
            </a:r>
          </a:p>
          <a:p>
            <a:pPr algn="just">
              <a:lnSpc>
                <a:spcPts val="4349"/>
              </a:lnSpc>
            </a:pPr>
          </a:p>
          <a:p>
            <a:pPr algn="just">
              <a:lnSpc>
                <a:spcPts val="4349"/>
              </a:lnSpc>
            </a:pPr>
          </a:p>
          <a:p>
            <a:pPr algn="just">
              <a:lnSpc>
                <a:spcPts val="4302"/>
              </a:lnSpc>
              <a:spcBef>
                <a:spcPct val="0"/>
              </a:spcBef>
            </a:pPr>
            <a:r>
              <a:rPr lang="en-US" sz="2868">
                <a:solidFill>
                  <a:srgbClr val="0D3330"/>
                </a:solidFill>
                <a:latin typeface="Muli"/>
              </a:rPr>
              <a:t>[</a:t>
            </a:r>
          </a:p>
        </p:txBody>
      </p:sp>
      <p:sp>
        <p:nvSpPr>
          <p:cNvPr name="TextBox 5" id="5"/>
          <p:cNvSpPr txBox="true"/>
          <p:nvPr/>
        </p:nvSpPr>
        <p:spPr>
          <a:xfrm rot="0">
            <a:off x="1028700" y="628683"/>
            <a:ext cx="16230600" cy="800034"/>
          </a:xfrm>
          <a:prstGeom prst="rect">
            <a:avLst/>
          </a:prstGeom>
        </p:spPr>
        <p:txBody>
          <a:bodyPr anchor="t" rtlCol="false" tIns="0" lIns="0" bIns="0" rIns="0">
            <a:spAutoFit/>
          </a:bodyPr>
          <a:lstStyle/>
          <a:p>
            <a:pPr algn="ctr">
              <a:lnSpc>
                <a:spcPts val="6359"/>
              </a:lnSpc>
            </a:pPr>
            <a:r>
              <a:rPr lang="en-US" sz="5299">
                <a:solidFill>
                  <a:srgbClr val="0D3330"/>
                </a:solidFill>
                <a:latin typeface="Cooper BT Light"/>
              </a:rPr>
              <a:t>Scenario 1 - Medication Order </a:t>
            </a:r>
          </a:p>
        </p:txBody>
      </p:sp>
      <p:sp>
        <p:nvSpPr>
          <p:cNvPr name="TextBox 6" id="6"/>
          <p:cNvSpPr txBox="true"/>
          <p:nvPr/>
        </p:nvSpPr>
        <p:spPr>
          <a:xfrm rot="0">
            <a:off x="474964" y="1618994"/>
            <a:ext cx="9045912" cy="580368"/>
          </a:xfrm>
          <a:prstGeom prst="rect">
            <a:avLst/>
          </a:prstGeom>
        </p:spPr>
        <p:txBody>
          <a:bodyPr anchor="t" rtlCol="false" tIns="0" lIns="0" bIns="0" rIns="0">
            <a:spAutoFit/>
          </a:bodyPr>
          <a:lstStyle/>
          <a:p>
            <a:pPr>
              <a:lnSpc>
                <a:spcPts val="4759"/>
              </a:lnSpc>
            </a:pPr>
            <a:r>
              <a:rPr lang="en-US" sz="3399">
                <a:solidFill>
                  <a:srgbClr val="0D3330"/>
                </a:solidFill>
                <a:latin typeface="Canva Sans Bold"/>
              </a:rPr>
              <a:t>Initiate Prescription Transfer (Incoming)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9382248" y="3230901"/>
            <a:ext cx="8515617" cy="3825197"/>
          </a:xfrm>
          <a:custGeom>
            <a:avLst/>
            <a:gdLst/>
            <a:ahLst/>
            <a:cxnLst/>
            <a:rect r="r" b="b" t="t" l="l"/>
            <a:pathLst>
              <a:path h="3825197" w="8515617">
                <a:moveTo>
                  <a:pt x="0" y="0"/>
                </a:moveTo>
                <a:lnTo>
                  <a:pt x="8515617" y="0"/>
                </a:lnTo>
                <a:lnTo>
                  <a:pt x="8515617" y="3825198"/>
                </a:lnTo>
                <a:lnTo>
                  <a:pt x="0" y="3825198"/>
                </a:lnTo>
                <a:lnTo>
                  <a:pt x="0" y="0"/>
                </a:lnTo>
                <a:close/>
              </a:path>
            </a:pathLst>
          </a:custGeom>
          <a:blipFill>
            <a:blip r:embed="rId2"/>
            <a:stretch>
              <a:fillRect l="0" t="0" r="0" b="0"/>
            </a:stretch>
          </a:blipFill>
        </p:spPr>
      </p:sp>
      <p:sp>
        <p:nvSpPr>
          <p:cNvPr name="Freeform 3" id="3"/>
          <p:cNvSpPr/>
          <p:nvPr/>
        </p:nvSpPr>
        <p:spPr>
          <a:xfrm flipH="false" flipV="false" rot="0">
            <a:off x="9382248" y="6961209"/>
            <a:ext cx="4132666" cy="2297091"/>
          </a:xfrm>
          <a:custGeom>
            <a:avLst/>
            <a:gdLst/>
            <a:ahLst/>
            <a:cxnLst/>
            <a:rect r="r" b="b" t="t" l="l"/>
            <a:pathLst>
              <a:path h="2297091" w="4132666">
                <a:moveTo>
                  <a:pt x="0" y="0"/>
                </a:moveTo>
                <a:lnTo>
                  <a:pt x="4132666" y="0"/>
                </a:lnTo>
                <a:lnTo>
                  <a:pt x="4132666" y="2297091"/>
                </a:lnTo>
                <a:lnTo>
                  <a:pt x="0" y="2297091"/>
                </a:lnTo>
                <a:lnTo>
                  <a:pt x="0" y="0"/>
                </a:lnTo>
                <a:close/>
              </a:path>
            </a:pathLst>
          </a:custGeom>
          <a:blipFill>
            <a:blip r:embed="rId3"/>
            <a:stretch>
              <a:fillRect l="0" t="0" r="0" b="0"/>
            </a:stretch>
          </a:blipFill>
        </p:spPr>
      </p:sp>
      <p:sp>
        <p:nvSpPr>
          <p:cNvPr name="Freeform 4" id="4"/>
          <p:cNvSpPr/>
          <p:nvPr/>
        </p:nvSpPr>
        <p:spPr>
          <a:xfrm flipH="false" flipV="false" rot="0">
            <a:off x="9382248" y="2863067"/>
            <a:ext cx="6063342" cy="367835"/>
          </a:xfrm>
          <a:custGeom>
            <a:avLst/>
            <a:gdLst/>
            <a:ahLst/>
            <a:cxnLst/>
            <a:rect r="r" b="b" t="t" l="l"/>
            <a:pathLst>
              <a:path h="367835" w="6063342">
                <a:moveTo>
                  <a:pt x="0" y="0"/>
                </a:moveTo>
                <a:lnTo>
                  <a:pt x="6063342" y="0"/>
                </a:lnTo>
                <a:lnTo>
                  <a:pt x="6063342" y="367834"/>
                </a:lnTo>
                <a:lnTo>
                  <a:pt x="0" y="367834"/>
                </a:lnTo>
                <a:lnTo>
                  <a:pt x="0" y="0"/>
                </a:lnTo>
                <a:close/>
              </a:path>
            </a:pathLst>
          </a:custGeom>
          <a:blipFill>
            <a:blip r:embed="rId4"/>
            <a:stretch>
              <a:fillRect l="0" t="0" r="0" b="0"/>
            </a:stretch>
          </a:blipFill>
        </p:spPr>
      </p:sp>
      <p:sp>
        <p:nvSpPr>
          <p:cNvPr name="TextBox 5" id="5"/>
          <p:cNvSpPr txBox="true"/>
          <p:nvPr/>
        </p:nvSpPr>
        <p:spPr>
          <a:xfrm rot="0">
            <a:off x="1028700" y="628683"/>
            <a:ext cx="16230600" cy="800034"/>
          </a:xfrm>
          <a:prstGeom prst="rect">
            <a:avLst/>
          </a:prstGeom>
        </p:spPr>
        <p:txBody>
          <a:bodyPr anchor="t" rtlCol="false" tIns="0" lIns="0" bIns="0" rIns="0">
            <a:spAutoFit/>
          </a:bodyPr>
          <a:lstStyle/>
          <a:p>
            <a:pPr algn="ctr">
              <a:lnSpc>
                <a:spcPts val="6359"/>
              </a:lnSpc>
            </a:pPr>
            <a:r>
              <a:rPr lang="en-US" sz="5299">
                <a:solidFill>
                  <a:srgbClr val="0D3330"/>
                </a:solidFill>
                <a:latin typeface="Cooper BT Light"/>
              </a:rPr>
              <a:t>Scenario 1 - Medication Order </a:t>
            </a:r>
          </a:p>
        </p:txBody>
      </p:sp>
      <p:sp>
        <p:nvSpPr>
          <p:cNvPr name="TextBox 6" id="6"/>
          <p:cNvSpPr txBox="true"/>
          <p:nvPr/>
        </p:nvSpPr>
        <p:spPr>
          <a:xfrm rot="0">
            <a:off x="452209" y="2471933"/>
            <a:ext cx="8701316" cy="8902352"/>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0D3330"/>
                </a:solidFill>
                <a:latin typeface="Cooper BT Bold"/>
              </a:rPr>
              <a:t>Description: </a:t>
            </a:r>
            <a:r>
              <a:rPr lang="en-US" sz="2799">
                <a:solidFill>
                  <a:srgbClr val="0D3330"/>
                </a:solidFill>
                <a:latin typeface="Cooper BT Light"/>
              </a:rPr>
              <a:t>Customers can submit a new prescription by entering medication details. The user provides medication names, dosages, instructions, and refills. The user is prompted for a telephone number depending on whether a fax is needed. The prescription is added to the </a:t>
            </a:r>
            <a:r>
              <a:rPr lang="en-US" sz="2799">
                <a:solidFill>
                  <a:srgbClr val="0D3330"/>
                </a:solidFill>
                <a:latin typeface="Cooper BT Bold"/>
              </a:rPr>
              <a:t>prescriptions dictionary </a:t>
            </a:r>
            <a:r>
              <a:rPr lang="en-US" sz="2799">
                <a:solidFill>
                  <a:srgbClr val="0D3330"/>
                </a:solidFill>
                <a:latin typeface="Cooper BT Light"/>
              </a:rPr>
              <a:t>and</a:t>
            </a:r>
            <a:r>
              <a:rPr lang="en-US" sz="2799">
                <a:solidFill>
                  <a:srgbClr val="0D3330"/>
                </a:solidFill>
                <a:latin typeface="Cooper BT Bold"/>
              </a:rPr>
              <a:t> JSON file</a:t>
            </a:r>
            <a:r>
              <a:rPr lang="en-US" sz="2799">
                <a:solidFill>
                  <a:srgbClr val="0D3330"/>
                </a:solidFill>
                <a:latin typeface="Cooper BT Light"/>
              </a:rPr>
              <a:t>.</a:t>
            </a:r>
          </a:p>
          <a:p>
            <a:pPr algn="just" marL="604519" indent="-302260" lvl="1">
              <a:lnSpc>
                <a:spcPts val="4199"/>
              </a:lnSpc>
              <a:buFont typeface="Arial"/>
              <a:buChar char="•"/>
            </a:pPr>
            <a:r>
              <a:rPr lang="en-US" sz="2799">
                <a:solidFill>
                  <a:srgbClr val="0D3330"/>
                </a:solidFill>
                <a:latin typeface="Cooper BT Light"/>
              </a:rPr>
              <a:t>This is a replicated service from Well.ca</a:t>
            </a:r>
          </a:p>
          <a:p>
            <a:pPr algn="just" marL="604519" indent="-302260" lvl="1">
              <a:lnSpc>
                <a:spcPts val="4199"/>
              </a:lnSpc>
              <a:buFont typeface="Arial"/>
              <a:buChar char="•"/>
            </a:pPr>
            <a:r>
              <a:rPr lang="en-US" sz="2799">
                <a:solidFill>
                  <a:srgbClr val="0D3330"/>
                </a:solidFill>
                <a:latin typeface="Cooper BT Bold"/>
              </a:rPr>
              <a:t>Rationale:</a:t>
            </a:r>
            <a:r>
              <a:rPr lang="en-US" sz="2799">
                <a:solidFill>
                  <a:srgbClr val="0D3330"/>
                </a:solidFill>
                <a:latin typeface="Cooper BT Light"/>
              </a:rPr>
              <a:t> Caters to customers who have new prescriptions from their healthcare providers.</a:t>
            </a:r>
          </a:p>
          <a:p>
            <a:pPr algn="just" marL="604519" indent="-302260" lvl="1">
              <a:lnSpc>
                <a:spcPts val="4199"/>
              </a:lnSpc>
              <a:buFont typeface="Arial"/>
              <a:buChar char="•"/>
            </a:pPr>
            <a:r>
              <a:rPr lang="en-US" sz="2799">
                <a:solidFill>
                  <a:srgbClr val="0D3330"/>
                </a:solidFill>
                <a:latin typeface="Cooper BT Bold"/>
              </a:rPr>
              <a:t>Enhancement:</a:t>
            </a:r>
            <a:r>
              <a:rPr lang="en-US" sz="2799">
                <a:solidFill>
                  <a:srgbClr val="0D3330"/>
                </a:solidFill>
                <a:latin typeface="Cooper BT Light"/>
              </a:rPr>
              <a:t> Remote prescription submission, dispensing error reduction, and fax communication enable customers to submit prescriptions quickly and accurately.</a:t>
            </a:r>
          </a:p>
          <a:p>
            <a:pPr algn="just">
              <a:lnSpc>
                <a:spcPts val="4199"/>
              </a:lnSpc>
            </a:pPr>
          </a:p>
          <a:p>
            <a:pPr algn="just">
              <a:lnSpc>
                <a:spcPts val="4199"/>
              </a:lnSpc>
            </a:pPr>
          </a:p>
          <a:p>
            <a:pPr>
              <a:lnSpc>
                <a:spcPts val="4152"/>
              </a:lnSpc>
              <a:spcBef>
                <a:spcPct val="0"/>
              </a:spcBef>
            </a:pPr>
            <a:r>
              <a:rPr lang="en-US" sz="2768">
                <a:solidFill>
                  <a:srgbClr val="0D3330"/>
                </a:solidFill>
                <a:latin typeface="Muli"/>
              </a:rPr>
              <a:t>[</a:t>
            </a:r>
          </a:p>
        </p:txBody>
      </p:sp>
      <p:sp>
        <p:nvSpPr>
          <p:cNvPr name="TextBox 7" id="7"/>
          <p:cNvSpPr txBox="true"/>
          <p:nvPr/>
        </p:nvSpPr>
        <p:spPr>
          <a:xfrm rot="0">
            <a:off x="733831" y="1664903"/>
            <a:ext cx="9045912" cy="580368"/>
          </a:xfrm>
          <a:prstGeom prst="rect">
            <a:avLst/>
          </a:prstGeom>
        </p:spPr>
        <p:txBody>
          <a:bodyPr anchor="t" rtlCol="false" tIns="0" lIns="0" bIns="0" rIns="0">
            <a:spAutoFit/>
          </a:bodyPr>
          <a:lstStyle/>
          <a:p>
            <a:pPr>
              <a:lnSpc>
                <a:spcPts val="4759"/>
              </a:lnSpc>
            </a:pPr>
            <a:r>
              <a:rPr lang="en-US" sz="3399">
                <a:solidFill>
                  <a:srgbClr val="0D3330"/>
                </a:solidFill>
                <a:latin typeface="Canva Sans Bold"/>
              </a:rPr>
              <a:t>Submit New Prescription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9779743" y="3328431"/>
            <a:ext cx="8347575" cy="2982867"/>
          </a:xfrm>
          <a:custGeom>
            <a:avLst/>
            <a:gdLst/>
            <a:ahLst/>
            <a:cxnLst/>
            <a:rect r="r" b="b" t="t" l="l"/>
            <a:pathLst>
              <a:path h="2982867" w="8347575">
                <a:moveTo>
                  <a:pt x="0" y="0"/>
                </a:moveTo>
                <a:lnTo>
                  <a:pt x="8347575" y="0"/>
                </a:lnTo>
                <a:lnTo>
                  <a:pt x="8347575" y="2982867"/>
                </a:lnTo>
                <a:lnTo>
                  <a:pt x="0" y="2982867"/>
                </a:lnTo>
                <a:lnTo>
                  <a:pt x="0" y="0"/>
                </a:lnTo>
                <a:close/>
              </a:path>
            </a:pathLst>
          </a:custGeom>
          <a:blipFill>
            <a:blip r:embed="rId2"/>
            <a:stretch>
              <a:fillRect l="0" t="0" r="0" b="0"/>
            </a:stretch>
          </a:blipFill>
        </p:spPr>
      </p:sp>
      <p:sp>
        <p:nvSpPr>
          <p:cNvPr name="Freeform 3" id="3"/>
          <p:cNvSpPr/>
          <p:nvPr/>
        </p:nvSpPr>
        <p:spPr>
          <a:xfrm flipH="false" flipV="false" rot="0">
            <a:off x="11905698" y="6614857"/>
            <a:ext cx="4095664" cy="2643443"/>
          </a:xfrm>
          <a:custGeom>
            <a:avLst/>
            <a:gdLst/>
            <a:ahLst/>
            <a:cxnLst/>
            <a:rect r="r" b="b" t="t" l="l"/>
            <a:pathLst>
              <a:path h="2643443" w="4095664">
                <a:moveTo>
                  <a:pt x="0" y="0"/>
                </a:moveTo>
                <a:lnTo>
                  <a:pt x="4095665" y="0"/>
                </a:lnTo>
                <a:lnTo>
                  <a:pt x="4095665" y="2643443"/>
                </a:lnTo>
                <a:lnTo>
                  <a:pt x="0" y="2643443"/>
                </a:lnTo>
                <a:lnTo>
                  <a:pt x="0" y="0"/>
                </a:lnTo>
                <a:close/>
              </a:path>
            </a:pathLst>
          </a:custGeom>
          <a:blipFill>
            <a:blip r:embed="rId3"/>
            <a:stretch>
              <a:fillRect l="0" t="0" r="0" b="0"/>
            </a:stretch>
          </a:blipFill>
        </p:spPr>
      </p:sp>
      <p:sp>
        <p:nvSpPr>
          <p:cNvPr name="TextBox 4" id="4"/>
          <p:cNvSpPr txBox="true"/>
          <p:nvPr/>
        </p:nvSpPr>
        <p:spPr>
          <a:xfrm rot="0">
            <a:off x="1028700" y="628683"/>
            <a:ext cx="16230600" cy="800034"/>
          </a:xfrm>
          <a:prstGeom prst="rect">
            <a:avLst/>
          </a:prstGeom>
        </p:spPr>
        <p:txBody>
          <a:bodyPr anchor="t" rtlCol="false" tIns="0" lIns="0" bIns="0" rIns="0">
            <a:spAutoFit/>
          </a:bodyPr>
          <a:lstStyle/>
          <a:p>
            <a:pPr algn="ctr">
              <a:lnSpc>
                <a:spcPts val="6359"/>
              </a:lnSpc>
            </a:pPr>
            <a:r>
              <a:rPr lang="en-US" sz="5299">
                <a:solidFill>
                  <a:srgbClr val="0D3330"/>
                </a:solidFill>
                <a:latin typeface="Cooper BT Light"/>
              </a:rPr>
              <a:t>Scenario 1 - Medication Order </a:t>
            </a:r>
          </a:p>
        </p:txBody>
      </p:sp>
      <p:sp>
        <p:nvSpPr>
          <p:cNvPr name="TextBox 5" id="5"/>
          <p:cNvSpPr txBox="true"/>
          <p:nvPr/>
        </p:nvSpPr>
        <p:spPr>
          <a:xfrm rot="0">
            <a:off x="280936" y="2635668"/>
            <a:ext cx="9240010" cy="8394462"/>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0D3330"/>
                </a:solidFill>
                <a:latin typeface="Cooper BT Bold"/>
              </a:rPr>
              <a:t>Description: </a:t>
            </a:r>
            <a:r>
              <a:rPr lang="en-US" sz="2799">
                <a:solidFill>
                  <a:srgbClr val="0D3330"/>
                </a:solidFill>
                <a:latin typeface="Cooper BT Light"/>
              </a:rPr>
              <a:t>Customers</a:t>
            </a:r>
            <a:r>
              <a:rPr lang="en-US" sz="2799">
                <a:solidFill>
                  <a:srgbClr val="0D3330"/>
                </a:solidFill>
                <a:latin typeface="Cooper BT Bold"/>
              </a:rPr>
              <a:t> </a:t>
            </a:r>
            <a:r>
              <a:rPr lang="en-US" sz="2799">
                <a:solidFill>
                  <a:srgbClr val="0D3330"/>
                </a:solidFill>
                <a:latin typeface="Cooper BT Light"/>
              </a:rPr>
              <a:t>can check the drug price for a medication. The user provides the medication name, insurance category, and type (brand/generic). If the user has a manufacturer rebate, it's considered in the price calculation. The calculated price is then displayed per the </a:t>
            </a:r>
            <a:r>
              <a:rPr lang="en-US" sz="2799">
                <a:solidFill>
                  <a:srgbClr val="0D3330"/>
                </a:solidFill>
                <a:latin typeface="Cooper BT Bold"/>
              </a:rPr>
              <a:t>price Dataframe</a:t>
            </a:r>
            <a:r>
              <a:rPr lang="en-US" sz="2799">
                <a:solidFill>
                  <a:srgbClr val="0D3330"/>
                </a:solidFill>
                <a:latin typeface="Cooper BT Light"/>
              </a:rPr>
              <a:t> using the </a:t>
            </a:r>
            <a:r>
              <a:rPr lang="en-US" sz="2799">
                <a:solidFill>
                  <a:srgbClr val="0D3330"/>
                </a:solidFill>
                <a:latin typeface="Cooper BT Bold"/>
              </a:rPr>
              <a:t>Pandas library</a:t>
            </a:r>
            <a:r>
              <a:rPr lang="en-US" sz="2799">
                <a:solidFill>
                  <a:srgbClr val="0D3330"/>
                </a:solidFill>
                <a:latin typeface="Cooper BT Light"/>
              </a:rPr>
              <a:t>.</a:t>
            </a:r>
          </a:p>
          <a:p>
            <a:pPr algn="just" marL="604519" indent="-302260" lvl="1">
              <a:lnSpc>
                <a:spcPts val="4199"/>
              </a:lnSpc>
              <a:buFont typeface="Arial"/>
              <a:buChar char="•"/>
            </a:pPr>
            <a:r>
              <a:rPr lang="en-US" sz="2799">
                <a:solidFill>
                  <a:srgbClr val="0D3330"/>
                </a:solidFill>
                <a:latin typeface="Cooper BT Light"/>
              </a:rPr>
              <a:t>This is a novel service not found on Well.ca.</a:t>
            </a:r>
          </a:p>
          <a:p>
            <a:pPr algn="just" marL="604519" indent="-302260" lvl="1">
              <a:lnSpc>
                <a:spcPts val="4199"/>
              </a:lnSpc>
              <a:buFont typeface="Arial"/>
              <a:buChar char="•"/>
            </a:pPr>
            <a:r>
              <a:rPr lang="en-US" sz="2799">
                <a:solidFill>
                  <a:srgbClr val="0D3330"/>
                </a:solidFill>
                <a:latin typeface="Cooper BT Bold"/>
              </a:rPr>
              <a:t>Rationale:</a:t>
            </a:r>
            <a:r>
              <a:rPr lang="en-US" sz="2799">
                <a:solidFill>
                  <a:srgbClr val="0D3330"/>
                </a:solidFill>
                <a:latin typeface="Cooper BT Light"/>
              </a:rPr>
              <a:t> Providing drug price information helps customers manage their healthcare costs.</a:t>
            </a:r>
          </a:p>
          <a:p>
            <a:pPr algn="just" marL="604519" indent="-302260" lvl="1">
              <a:lnSpc>
                <a:spcPts val="4199"/>
              </a:lnSpc>
              <a:buFont typeface="Arial"/>
              <a:buChar char="•"/>
            </a:pPr>
            <a:r>
              <a:rPr lang="en-US" sz="2799">
                <a:solidFill>
                  <a:srgbClr val="0D3330"/>
                </a:solidFill>
                <a:latin typeface="Cooper BT Bold"/>
              </a:rPr>
              <a:t>Enhancement:</a:t>
            </a:r>
            <a:r>
              <a:rPr lang="en-US" sz="2799">
                <a:solidFill>
                  <a:srgbClr val="0D3330"/>
                </a:solidFill>
                <a:latin typeface="Cooper BT Light"/>
              </a:rPr>
              <a:t> Transparency establishment, rebate consideration, effective cost management, and informed decisions are promoted in the customer base.</a:t>
            </a:r>
          </a:p>
          <a:p>
            <a:pPr algn="just">
              <a:lnSpc>
                <a:spcPts val="4199"/>
              </a:lnSpc>
            </a:pPr>
          </a:p>
          <a:p>
            <a:pPr>
              <a:lnSpc>
                <a:spcPts val="4152"/>
              </a:lnSpc>
              <a:spcBef>
                <a:spcPct val="0"/>
              </a:spcBef>
            </a:pPr>
            <a:r>
              <a:rPr lang="en-US" sz="2768">
                <a:solidFill>
                  <a:srgbClr val="0D3330"/>
                </a:solidFill>
                <a:latin typeface="Muli"/>
              </a:rPr>
              <a:t>[</a:t>
            </a:r>
          </a:p>
        </p:txBody>
      </p:sp>
      <p:sp>
        <p:nvSpPr>
          <p:cNvPr name="TextBox 6" id="6"/>
          <p:cNvSpPr txBox="true"/>
          <p:nvPr/>
        </p:nvSpPr>
        <p:spPr>
          <a:xfrm rot="0">
            <a:off x="724306" y="1746771"/>
            <a:ext cx="9045912" cy="580390"/>
          </a:xfrm>
          <a:prstGeom prst="rect">
            <a:avLst/>
          </a:prstGeom>
        </p:spPr>
        <p:txBody>
          <a:bodyPr anchor="t" rtlCol="false" tIns="0" lIns="0" bIns="0" rIns="0">
            <a:spAutoFit/>
          </a:bodyPr>
          <a:lstStyle/>
          <a:p>
            <a:pPr>
              <a:lnSpc>
                <a:spcPts val="4759"/>
              </a:lnSpc>
            </a:pPr>
            <a:r>
              <a:rPr lang="en-US" sz="3399">
                <a:solidFill>
                  <a:srgbClr val="0D3330"/>
                </a:solidFill>
                <a:latin typeface="Canva Sans Bold"/>
              </a:rPr>
              <a:t>Get Drug Price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10381830" y="3107278"/>
            <a:ext cx="6945012" cy="2190059"/>
          </a:xfrm>
          <a:custGeom>
            <a:avLst/>
            <a:gdLst/>
            <a:ahLst/>
            <a:cxnLst/>
            <a:rect r="r" b="b" t="t" l="l"/>
            <a:pathLst>
              <a:path h="2190059" w="6945012">
                <a:moveTo>
                  <a:pt x="0" y="0"/>
                </a:moveTo>
                <a:lnTo>
                  <a:pt x="6945012" y="0"/>
                </a:lnTo>
                <a:lnTo>
                  <a:pt x="6945012" y="2190059"/>
                </a:lnTo>
                <a:lnTo>
                  <a:pt x="0" y="2190059"/>
                </a:lnTo>
                <a:lnTo>
                  <a:pt x="0" y="0"/>
                </a:lnTo>
                <a:close/>
              </a:path>
            </a:pathLst>
          </a:custGeom>
          <a:blipFill>
            <a:blip r:embed="rId2"/>
            <a:stretch>
              <a:fillRect l="0" t="-100920" r="0" b="0"/>
            </a:stretch>
          </a:blipFill>
        </p:spPr>
      </p:sp>
      <p:sp>
        <p:nvSpPr>
          <p:cNvPr name="Freeform 3" id="3"/>
          <p:cNvSpPr/>
          <p:nvPr/>
        </p:nvSpPr>
        <p:spPr>
          <a:xfrm flipH="false" flipV="false" rot="0">
            <a:off x="10381830" y="5946235"/>
            <a:ext cx="7496671" cy="3265717"/>
          </a:xfrm>
          <a:custGeom>
            <a:avLst/>
            <a:gdLst/>
            <a:ahLst/>
            <a:cxnLst/>
            <a:rect r="r" b="b" t="t" l="l"/>
            <a:pathLst>
              <a:path h="3265717" w="7496671">
                <a:moveTo>
                  <a:pt x="0" y="0"/>
                </a:moveTo>
                <a:lnTo>
                  <a:pt x="7496671" y="0"/>
                </a:lnTo>
                <a:lnTo>
                  <a:pt x="7496671" y="3265717"/>
                </a:lnTo>
                <a:lnTo>
                  <a:pt x="0" y="3265717"/>
                </a:lnTo>
                <a:lnTo>
                  <a:pt x="0" y="0"/>
                </a:lnTo>
                <a:close/>
              </a:path>
            </a:pathLst>
          </a:custGeom>
          <a:blipFill>
            <a:blip r:embed="rId3"/>
            <a:stretch>
              <a:fillRect l="0" t="0" r="0" b="0"/>
            </a:stretch>
          </a:blipFill>
        </p:spPr>
      </p:sp>
      <p:sp>
        <p:nvSpPr>
          <p:cNvPr name="TextBox 4" id="4"/>
          <p:cNvSpPr txBox="true"/>
          <p:nvPr/>
        </p:nvSpPr>
        <p:spPr>
          <a:xfrm rot="0">
            <a:off x="1028700" y="628650"/>
            <a:ext cx="16230600" cy="800100"/>
          </a:xfrm>
          <a:prstGeom prst="rect">
            <a:avLst/>
          </a:prstGeom>
        </p:spPr>
        <p:txBody>
          <a:bodyPr anchor="t" rtlCol="false" tIns="0" lIns="0" bIns="0" rIns="0">
            <a:spAutoFit/>
          </a:bodyPr>
          <a:lstStyle/>
          <a:p>
            <a:pPr algn="ctr">
              <a:lnSpc>
                <a:spcPts val="6359"/>
              </a:lnSpc>
            </a:pPr>
            <a:r>
              <a:rPr lang="en-US" sz="5299">
                <a:solidFill>
                  <a:srgbClr val="0D3330"/>
                </a:solidFill>
                <a:latin typeface="Cooper BT Light"/>
              </a:rPr>
              <a:t>Scenario 2 - Presciption Management</a:t>
            </a:r>
          </a:p>
        </p:txBody>
      </p:sp>
      <p:sp>
        <p:nvSpPr>
          <p:cNvPr name="TextBox 5" id="5"/>
          <p:cNvSpPr txBox="true"/>
          <p:nvPr/>
        </p:nvSpPr>
        <p:spPr>
          <a:xfrm rot="0">
            <a:off x="979554" y="1889966"/>
            <a:ext cx="4549320" cy="580390"/>
          </a:xfrm>
          <a:prstGeom prst="rect">
            <a:avLst/>
          </a:prstGeom>
        </p:spPr>
        <p:txBody>
          <a:bodyPr anchor="t" rtlCol="false" tIns="0" lIns="0" bIns="0" rIns="0">
            <a:spAutoFit/>
          </a:bodyPr>
          <a:lstStyle/>
          <a:p>
            <a:pPr>
              <a:lnSpc>
                <a:spcPts val="4759"/>
              </a:lnSpc>
            </a:pPr>
            <a:r>
              <a:rPr lang="en-US" sz="3399">
                <a:solidFill>
                  <a:srgbClr val="0D3330"/>
                </a:solidFill>
                <a:latin typeface="Canva Sans Bold"/>
              </a:rPr>
              <a:t>Refill Prescription</a:t>
            </a:r>
          </a:p>
        </p:txBody>
      </p:sp>
      <p:sp>
        <p:nvSpPr>
          <p:cNvPr name="TextBox 6" id="6"/>
          <p:cNvSpPr txBox="true"/>
          <p:nvPr/>
        </p:nvSpPr>
        <p:spPr>
          <a:xfrm rot="0">
            <a:off x="701261" y="2998247"/>
            <a:ext cx="9245929" cy="5901267"/>
          </a:xfrm>
          <a:prstGeom prst="rect">
            <a:avLst/>
          </a:prstGeom>
        </p:spPr>
        <p:txBody>
          <a:bodyPr anchor="t" rtlCol="false" tIns="0" lIns="0" bIns="0" rIns="0">
            <a:spAutoFit/>
          </a:bodyPr>
          <a:lstStyle/>
          <a:p>
            <a:pPr algn="just" marL="604532" indent="-302266" lvl="1">
              <a:lnSpc>
                <a:spcPts val="3360"/>
              </a:lnSpc>
              <a:buFont typeface="Arial"/>
              <a:buChar char="•"/>
            </a:pPr>
            <a:r>
              <a:rPr lang="en-US" sz="2800">
                <a:solidFill>
                  <a:srgbClr val="0D3330"/>
                </a:solidFill>
                <a:latin typeface="Cooper BT Bold"/>
              </a:rPr>
              <a:t>Description</a:t>
            </a:r>
            <a:r>
              <a:rPr lang="en-US" sz="2800">
                <a:solidFill>
                  <a:srgbClr val="0D3330"/>
                </a:solidFill>
                <a:latin typeface="Cooper BT"/>
              </a:rPr>
              <a:t>: Customers are asked to enter their prescription number for a refill, which already exists in the </a:t>
            </a:r>
            <a:r>
              <a:rPr lang="en-US" sz="2800">
                <a:solidFill>
                  <a:srgbClr val="0D3330"/>
                </a:solidFill>
                <a:latin typeface="Cooper BT Bold"/>
              </a:rPr>
              <a:t>prescription dictionary</a:t>
            </a:r>
            <a:r>
              <a:rPr lang="en-US" sz="2800">
                <a:solidFill>
                  <a:srgbClr val="0D3330"/>
                </a:solidFill>
                <a:latin typeface="Cooper BT"/>
              </a:rPr>
              <a:t> and </a:t>
            </a:r>
            <a:r>
              <a:rPr lang="en-US" sz="2800">
                <a:solidFill>
                  <a:srgbClr val="0D3330"/>
                </a:solidFill>
                <a:latin typeface="Cooper BT Bold"/>
              </a:rPr>
              <a:t>JSON file</a:t>
            </a:r>
            <a:r>
              <a:rPr lang="en-US" sz="2800">
                <a:solidFill>
                  <a:srgbClr val="0D3330"/>
                </a:solidFill>
                <a:latin typeface="Cooper BT"/>
              </a:rPr>
              <a:t>. WellBot matches the prescription number with the corresponding medicine and instructions. Once confirmed, customers are notified that they will receive an email with delivery details.</a:t>
            </a:r>
          </a:p>
          <a:p>
            <a:pPr algn="just" marL="604532" indent="-302266" lvl="1">
              <a:lnSpc>
                <a:spcPts val="3360"/>
              </a:lnSpc>
              <a:buFont typeface="Arial"/>
              <a:buChar char="•"/>
            </a:pPr>
            <a:r>
              <a:rPr lang="en-US" sz="2800">
                <a:solidFill>
                  <a:srgbClr val="0D3330"/>
                </a:solidFill>
                <a:latin typeface="Cooper BT"/>
              </a:rPr>
              <a:t>This is a replicated service from Well.ca.</a:t>
            </a:r>
          </a:p>
          <a:p>
            <a:pPr algn="just" marL="604532" indent="-302266" lvl="1">
              <a:lnSpc>
                <a:spcPts val="3360"/>
              </a:lnSpc>
              <a:buFont typeface="Arial"/>
              <a:buChar char="•"/>
            </a:pPr>
            <a:r>
              <a:rPr lang="en-US" sz="2800">
                <a:solidFill>
                  <a:srgbClr val="0D3330"/>
                </a:solidFill>
                <a:latin typeface="Cooper BT Bold"/>
              </a:rPr>
              <a:t>Rationale</a:t>
            </a:r>
            <a:r>
              <a:rPr lang="en-US" sz="2800">
                <a:solidFill>
                  <a:srgbClr val="0D3330"/>
                </a:solidFill>
                <a:latin typeface="Cooper BT"/>
              </a:rPr>
              <a:t>: Requesting refills allows patients to receive continuously their prescribed medication.</a:t>
            </a:r>
          </a:p>
          <a:p>
            <a:pPr algn="just" marL="604532" indent="-302266" lvl="1">
              <a:lnSpc>
                <a:spcPts val="3360"/>
              </a:lnSpc>
              <a:buFont typeface="Arial"/>
              <a:buChar char="•"/>
            </a:pPr>
            <a:r>
              <a:rPr lang="en-US" sz="2800">
                <a:solidFill>
                  <a:srgbClr val="0D3330"/>
                </a:solidFill>
                <a:latin typeface="Cooper BT Bold"/>
              </a:rPr>
              <a:t>Enhancement</a:t>
            </a:r>
            <a:r>
              <a:rPr lang="en-US" sz="2800">
                <a:solidFill>
                  <a:srgbClr val="0D3330"/>
                </a:solidFill>
                <a:latin typeface="Cooper BT"/>
              </a:rPr>
              <a:t>: Reduces wait times and minimizes errors for customer who require additional medication.</a:t>
            </a:r>
          </a:p>
          <a:p>
            <a:pPr algn="just">
              <a:lnSpc>
                <a:spcPts val="336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4EE"/>
        </a:solidFill>
      </p:bgPr>
    </p:bg>
    <p:spTree>
      <p:nvGrpSpPr>
        <p:cNvPr id="1" name=""/>
        <p:cNvGrpSpPr/>
        <p:nvPr/>
      </p:nvGrpSpPr>
      <p:grpSpPr>
        <a:xfrm>
          <a:off x="0" y="0"/>
          <a:ext cx="0" cy="0"/>
          <a:chOff x="0" y="0"/>
          <a:chExt cx="0" cy="0"/>
        </a:xfrm>
      </p:grpSpPr>
      <p:sp>
        <p:nvSpPr>
          <p:cNvPr name="Freeform 2" id="2"/>
          <p:cNvSpPr/>
          <p:nvPr/>
        </p:nvSpPr>
        <p:spPr>
          <a:xfrm flipH="false" flipV="false" rot="0">
            <a:off x="9851480" y="2329128"/>
            <a:ext cx="7782626" cy="4682908"/>
          </a:xfrm>
          <a:custGeom>
            <a:avLst/>
            <a:gdLst/>
            <a:ahLst/>
            <a:cxnLst/>
            <a:rect r="r" b="b" t="t" l="l"/>
            <a:pathLst>
              <a:path h="4682908" w="7782626">
                <a:moveTo>
                  <a:pt x="0" y="0"/>
                </a:moveTo>
                <a:lnTo>
                  <a:pt x="7782625" y="0"/>
                </a:lnTo>
                <a:lnTo>
                  <a:pt x="7782625" y="4682908"/>
                </a:lnTo>
                <a:lnTo>
                  <a:pt x="0" y="4682908"/>
                </a:lnTo>
                <a:lnTo>
                  <a:pt x="0" y="0"/>
                </a:lnTo>
                <a:close/>
              </a:path>
            </a:pathLst>
          </a:custGeom>
          <a:blipFill>
            <a:blip r:embed="rId2"/>
            <a:stretch>
              <a:fillRect l="0" t="0" r="0" b="0"/>
            </a:stretch>
          </a:blipFill>
        </p:spPr>
      </p:sp>
      <p:sp>
        <p:nvSpPr>
          <p:cNvPr name="Freeform 3" id="3"/>
          <p:cNvSpPr/>
          <p:nvPr/>
        </p:nvSpPr>
        <p:spPr>
          <a:xfrm flipH="false" flipV="false" rot="0">
            <a:off x="9629757" y="7707361"/>
            <a:ext cx="8658243" cy="2117709"/>
          </a:xfrm>
          <a:custGeom>
            <a:avLst/>
            <a:gdLst/>
            <a:ahLst/>
            <a:cxnLst/>
            <a:rect r="r" b="b" t="t" l="l"/>
            <a:pathLst>
              <a:path h="2117709" w="8658243">
                <a:moveTo>
                  <a:pt x="0" y="0"/>
                </a:moveTo>
                <a:lnTo>
                  <a:pt x="8658243" y="0"/>
                </a:lnTo>
                <a:lnTo>
                  <a:pt x="8658243" y="2117709"/>
                </a:lnTo>
                <a:lnTo>
                  <a:pt x="0" y="2117709"/>
                </a:lnTo>
                <a:lnTo>
                  <a:pt x="0" y="0"/>
                </a:lnTo>
                <a:close/>
              </a:path>
            </a:pathLst>
          </a:custGeom>
          <a:blipFill>
            <a:blip r:embed="rId3"/>
            <a:stretch>
              <a:fillRect l="0" t="0" r="0" b="0"/>
            </a:stretch>
          </a:blipFill>
        </p:spPr>
      </p:sp>
      <p:sp>
        <p:nvSpPr>
          <p:cNvPr name="TextBox 4" id="4"/>
          <p:cNvSpPr txBox="true"/>
          <p:nvPr/>
        </p:nvSpPr>
        <p:spPr>
          <a:xfrm rot="0">
            <a:off x="1028700" y="830250"/>
            <a:ext cx="16230600" cy="800100"/>
          </a:xfrm>
          <a:prstGeom prst="rect">
            <a:avLst/>
          </a:prstGeom>
        </p:spPr>
        <p:txBody>
          <a:bodyPr anchor="t" rtlCol="false" tIns="0" lIns="0" bIns="0" rIns="0">
            <a:spAutoFit/>
          </a:bodyPr>
          <a:lstStyle/>
          <a:p>
            <a:pPr algn="ctr">
              <a:lnSpc>
                <a:spcPts val="6359"/>
              </a:lnSpc>
            </a:pPr>
            <a:r>
              <a:rPr lang="en-US" sz="5299">
                <a:solidFill>
                  <a:srgbClr val="0D3330"/>
                </a:solidFill>
                <a:latin typeface="Cooper BT Light"/>
              </a:rPr>
              <a:t>Scenario 2 - Presciption Management</a:t>
            </a:r>
          </a:p>
        </p:txBody>
      </p:sp>
      <p:sp>
        <p:nvSpPr>
          <p:cNvPr name="TextBox 5" id="5"/>
          <p:cNvSpPr txBox="true"/>
          <p:nvPr/>
        </p:nvSpPr>
        <p:spPr>
          <a:xfrm rot="0">
            <a:off x="853103" y="1848955"/>
            <a:ext cx="6159230" cy="580390"/>
          </a:xfrm>
          <a:prstGeom prst="rect">
            <a:avLst/>
          </a:prstGeom>
        </p:spPr>
        <p:txBody>
          <a:bodyPr anchor="t" rtlCol="false" tIns="0" lIns="0" bIns="0" rIns="0">
            <a:spAutoFit/>
          </a:bodyPr>
          <a:lstStyle/>
          <a:p>
            <a:pPr>
              <a:lnSpc>
                <a:spcPts val="4759"/>
              </a:lnSpc>
            </a:pPr>
            <a:r>
              <a:rPr lang="en-US" sz="3399">
                <a:solidFill>
                  <a:srgbClr val="0D3330"/>
                </a:solidFill>
                <a:latin typeface="Canva Sans Bold"/>
              </a:rPr>
              <a:t>Check Medicine Availability</a:t>
            </a:r>
          </a:p>
        </p:txBody>
      </p:sp>
      <p:sp>
        <p:nvSpPr>
          <p:cNvPr name="TextBox 6" id="6"/>
          <p:cNvSpPr txBox="true"/>
          <p:nvPr/>
        </p:nvSpPr>
        <p:spPr>
          <a:xfrm rot="0">
            <a:off x="467895" y="2714625"/>
            <a:ext cx="8894398" cy="6747933"/>
          </a:xfrm>
          <a:prstGeom prst="rect">
            <a:avLst/>
          </a:prstGeom>
        </p:spPr>
        <p:txBody>
          <a:bodyPr anchor="t" rtlCol="false" tIns="0" lIns="0" bIns="0" rIns="0">
            <a:spAutoFit/>
          </a:bodyPr>
          <a:lstStyle/>
          <a:p>
            <a:pPr algn="just" marL="604532" indent="-302266" lvl="1">
              <a:lnSpc>
                <a:spcPts val="3360"/>
              </a:lnSpc>
              <a:buFont typeface="Arial"/>
              <a:buChar char="•"/>
            </a:pPr>
            <a:r>
              <a:rPr lang="en-US" sz="2800">
                <a:solidFill>
                  <a:srgbClr val="0D3330"/>
                </a:solidFill>
                <a:latin typeface="Cooper BT Bold"/>
              </a:rPr>
              <a:t>Description</a:t>
            </a:r>
            <a:r>
              <a:rPr lang="en-US" sz="2800">
                <a:solidFill>
                  <a:srgbClr val="0D3330"/>
                </a:solidFill>
                <a:latin typeface="Cooper BT"/>
              </a:rPr>
              <a:t>: Customers can input a medicine name to check its stock. WellBot then matches the medicine to the </a:t>
            </a:r>
            <a:r>
              <a:rPr lang="en-US" sz="2800">
                <a:solidFill>
                  <a:srgbClr val="0D3330"/>
                </a:solidFill>
                <a:latin typeface="Cooper BT Bold"/>
              </a:rPr>
              <a:t>stock Dataframe</a:t>
            </a:r>
            <a:r>
              <a:rPr lang="en-US" sz="2800">
                <a:solidFill>
                  <a:srgbClr val="0D3330"/>
                </a:solidFill>
                <a:latin typeface="Cooper BT"/>
              </a:rPr>
              <a:t> created using </a:t>
            </a:r>
            <a:r>
              <a:rPr lang="en-US" sz="2800">
                <a:solidFill>
                  <a:srgbClr val="0D3330"/>
                </a:solidFill>
                <a:latin typeface="Cooper BT Bold"/>
              </a:rPr>
              <a:t>Pandas library</a:t>
            </a:r>
            <a:r>
              <a:rPr lang="en-US" sz="2800">
                <a:solidFill>
                  <a:srgbClr val="0D3330"/>
                </a:solidFill>
                <a:latin typeface="Cooper BT"/>
              </a:rPr>
              <a:t>. If the medicine is out of stock, the bot notifies the customer and presents alternative available medicines. If the medicine is in stock, WellBot displays the quantity of units available.</a:t>
            </a:r>
          </a:p>
          <a:p>
            <a:pPr algn="just" marL="604532" indent="-302266" lvl="1">
              <a:lnSpc>
                <a:spcPts val="3360"/>
              </a:lnSpc>
              <a:buFont typeface="Arial"/>
              <a:buChar char="•"/>
            </a:pPr>
            <a:r>
              <a:rPr lang="en-US" sz="2800">
                <a:solidFill>
                  <a:srgbClr val="0D3330"/>
                </a:solidFill>
                <a:latin typeface="Cooper BT"/>
              </a:rPr>
              <a:t>This is a novel service not found on Well.ca. </a:t>
            </a:r>
          </a:p>
          <a:p>
            <a:pPr algn="just" marL="604532" indent="-302266" lvl="1">
              <a:lnSpc>
                <a:spcPts val="3360"/>
              </a:lnSpc>
              <a:buFont typeface="Arial"/>
              <a:buChar char="•"/>
            </a:pPr>
            <a:r>
              <a:rPr lang="en-US" sz="2800">
                <a:solidFill>
                  <a:srgbClr val="0D3330"/>
                </a:solidFill>
                <a:latin typeface="Cooper BT Bold"/>
              </a:rPr>
              <a:t>Rationale</a:t>
            </a:r>
            <a:r>
              <a:rPr lang="en-US" sz="2800">
                <a:solidFill>
                  <a:srgbClr val="0D3330"/>
                </a:solidFill>
                <a:latin typeface="Cooper BT"/>
              </a:rPr>
              <a:t>: Providing real-time availability allows customers to know if the medicine they need is in stock.</a:t>
            </a:r>
          </a:p>
          <a:p>
            <a:pPr algn="just" marL="604532" indent="-302266" lvl="1">
              <a:lnSpc>
                <a:spcPts val="3360"/>
              </a:lnSpc>
              <a:buFont typeface="Arial"/>
              <a:buChar char="•"/>
            </a:pPr>
            <a:r>
              <a:rPr lang="en-US" sz="2800">
                <a:solidFill>
                  <a:srgbClr val="0D3330"/>
                </a:solidFill>
                <a:latin typeface="Cooper BT Bold"/>
              </a:rPr>
              <a:t>Enhancement</a:t>
            </a:r>
            <a:r>
              <a:rPr lang="en-US" sz="2800">
                <a:solidFill>
                  <a:srgbClr val="0D3330"/>
                </a:solidFill>
                <a:latin typeface="Cooper BT"/>
              </a:rPr>
              <a:t>: Enables customers to easily check medicine availability without the need to contact the call center, ensuring transparent and rapid access to information.</a:t>
            </a:r>
          </a:p>
          <a:p>
            <a:pPr algn="just">
              <a:lnSpc>
                <a:spcPts val="336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DAFruImuo5Y</dc:identifier>
  <dcterms:modified xsi:type="dcterms:W3CDTF">2011-08-01T06:04:30Z</dcterms:modified>
  <cp:revision>1</cp:revision>
  <dc:title>WellBot Report</dc:title>
</cp:coreProperties>
</file>